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7" r:id="rId2"/>
    <p:sldId id="258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71" r:id="rId11"/>
    <p:sldId id="272" r:id="rId12"/>
    <p:sldId id="273" r:id="rId13"/>
    <p:sldId id="268" r:id="rId14"/>
    <p:sldId id="269" r:id="rId15"/>
    <p:sldId id="274" r:id="rId16"/>
    <p:sldId id="270" r:id="rId17"/>
    <p:sldId id="275" r:id="rId18"/>
    <p:sldId id="276" r:id="rId19"/>
    <p:sldId id="282" r:id="rId20"/>
    <p:sldId id="277" r:id="rId21"/>
    <p:sldId id="283" r:id="rId22"/>
    <p:sldId id="278" r:id="rId23"/>
    <p:sldId id="287" r:id="rId24"/>
    <p:sldId id="288" r:id="rId25"/>
    <p:sldId id="284" r:id="rId26"/>
    <p:sldId id="285" r:id="rId27"/>
    <p:sldId id="286" r:id="rId28"/>
    <p:sldId id="281" r:id="rId29"/>
    <p:sldId id="279" r:id="rId30"/>
    <p:sldId id="280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2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70" autoAdjust="0"/>
    <p:restoredTop sz="77010" autoAdjust="0"/>
  </p:normalViewPr>
  <p:slideViewPr>
    <p:cSldViewPr snapToGrid="0">
      <p:cViewPr varScale="1">
        <p:scale>
          <a:sx n="76" d="100"/>
          <a:sy n="76" d="100"/>
        </p:scale>
        <p:origin x="102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665830-B1E0-4C95-BA11-6EEF96903BDB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F2D67-1300-4622-81CB-E1C03ED8E9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621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장기화된 코로나로 인해 자신의 감정을 되돌아 보지 못한 채 우울하게 넘기는 날들이 많아졌습니다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이러한 현상을 일컫는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코로나 블루</a:t>
            </a:r>
            <a:r>
              <a:rPr lang="en-US" altLang="ko-KR" dirty="0" smtClean="0"/>
              <a:t>＇</a:t>
            </a:r>
            <a:r>
              <a:rPr lang="ko-KR" altLang="en-US" dirty="0" smtClean="0"/>
              <a:t>라는 신조어도 만들어졌습니다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게시글을</a:t>
            </a:r>
            <a:r>
              <a:rPr lang="ko-KR" altLang="en-US" dirty="0" smtClean="0"/>
              <a:t> 작성한 뒤 감정을 분석하여 알려준다면 자신의 감정을 한번 더 되돌아 볼 수 있지 않을까 하여 만들어본 감정 다이어리입니다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본인이 겪었던 일들을 기록하면 감정 데이터 기반으로 글을 분석해 그날의 감정을 알려줍니다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분석된 감정을 바탕으로 노래와 음식을 추천해주는 다이어리입니다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F2D67-1300-4622-81CB-E1C03ED8E9C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6876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역할과 </a:t>
            </a:r>
            <a:r>
              <a:rPr lang="en-US" altLang="ko-KR" dirty="0" smtClean="0"/>
              <a:t>rest</a:t>
            </a:r>
            <a:r>
              <a:rPr lang="ko-KR" altLang="en-US" dirty="0" smtClean="0"/>
              <a:t>메서드 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url</a:t>
            </a:r>
            <a:r>
              <a:rPr lang="en-US" altLang="ko-KR" dirty="0" smtClean="0"/>
              <a:t>, request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respons</a:t>
            </a:r>
            <a:r>
              <a:rPr lang="ko-KR" altLang="en-US" baseline="0" dirty="0" smtClean="0"/>
              <a:t>를 정리한 </a:t>
            </a:r>
            <a:r>
              <a:rPr lang="en-US" altLang="ko-KR" baseline="0" dirty="0" err="1" smtClean="0"/>
              <a:t>api</a:t>
            </a:r>
            <a:r>
              <a:rPr lang="ko-KR" altLang="en-US" baseline="0" dirty="0" smtClean="0"/>
              <a:t>문서입니다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F2D67-1300-4622-81CB-E1C03ED8E9C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353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데이터 흐름 및 </a:t>
            </a:r>
            <a:r>
              <a:rPr lang="en-US" altLang="ko-KR" dirty="0" err="1" smtClean="0"/>
              <a:t>api</a:t>
            </a:r>
            <a:r>
              <a:rPr lang="ko-KR" altLang="en-US" dirty="0" smtClean="0"/>
              <a:t>문서를 기반으로 만든 </a:t>
            </a:r>
            <a:r>
              <a:rPr lang="ko-KR" altLang="en-US" dirty="0" err="1" smtClean="0"/>
              <a:t>플로우</a:t>
            </a:r>
            <a:r>
              <a:rPr lang="en-US" altLang="ko-KR" dirty="0" smtClean="0"/>
              <a:t> </a:t>
            </a:r>
            <a:r>
              <a:rPr lang="ko-KR" altLang="en-US" dirty="0" smtClean="0"/>
              <a:t>차트입니다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F2D67-1300-4622-81CB-E1C03ED8E9C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0514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감정 사전데이터를 사용하여 작성한 </a:t>
            </a:r>
            <a:r>
              <a:rPr lang="ko-KR" altLang="en-US" dirty="0" err="1" smtClean="0"/>
              <a:t>게시글을</a:t>
            </a:r>
            <a:r>
              <a:rPr lang="ko-KR" altLang="en-US" dirty="0" smtClean="0"/>
              <a:t> 분석하였습니다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감정사전을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판다스를</a:t>
            </a:r>
            <a:r>
              <a:rPr lang="ko-KR" altLang="en-US" dirty="0" smtClean="0"/>
              <a:t> 통해서 불러오면 코엔엘파이로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형태소를 분석합니다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분석 후 형태소 별 </a:t>
            </a:r>
            <a:r>
              <a:rPr lang="ko-KR" altLang="en-US" dirty="0" err="1" smtClean="0"/>
              <a:t>카운팅을</a:t>
            </a:r>
            <a:r>
              <a:rPr lang="ko-KR" altLang="en-US" dirty="0" smtClean="0"/>
              <a:t> 통해 파이 태그 </a:t>
            </a:r>
            <a:r>
              <a:rPr lang="ko-KR" altLang="en-US" dirty="0" err="1" smtClean="0"/>
              <a:t>클라우드로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워드클라우드가</a:t>
            </a:r>
            <a:r>
              <a:rPr lang="ko-KR" altLang="en-US" dirty="0" smtClean="0"/>
              <a:t> 생성됩니다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또한 </a:t>
            </a:r>
            <a:r>
              <a:rPr lang="ko-KR" altLang="en-US" dirty="0" err="1" smtClean="0"/>
              <a:t>감정사전과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게시글</a:t>
            </a:r>
            <a:r>
              <a:rPr lang="ko-KR" altLang="en-US" dirty="0" smtClean="0"/>
              <a:t> 비교 분석으로 긍정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부정 포함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가지의 감정으로 합산 후 데이터 프레임을 생성합니다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결과를 막대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 및 레이더 그래프로 시각화 하였습니다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F2D67-1300-4622-81CB-E1C03ED8E9C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301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F2D67-1300-4622-81CB-E1C03ED8E9C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3884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F2D67-1300-4622-81CB-E1C03ED8E9C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546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F2D67-1300-4622-81CB-E1C03ED8E9C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2974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F2D67-1300-4622-81CB-E1C03ED8E9C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4762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F2D67-1300-4622-81CB-E1C03ED8E9C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662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F2D67-1300-4622-81CB-E1C03ED8E9C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3632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F2D67-1300-4622-81CB-E1C03ED8E9C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790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개발 환경입니다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프론트앤드에는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react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android</a:t>
            </a:r>
            <a:r>
              <a:rPr lang="ko-KR" altLang="en-US" dirty="0" smtClean="0"/>
              <a:t>를 사용하였고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백엔드에는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spring, </a:t>
            </a:r>
            <a:r>
              <a:rPr lang="en-US" altLang="ko-KR" dirty="0" err="1" smtClean="0"/>
              <a:t>jango</a:t>
            </a:r>
            <a:r>
              <a:rPr lang="en-US" altLang="ko-KR" baseline="0" dirty="0" smtClean="0"/>
              <a:t>, python</a:t>
            </a:r>
            <a:r>
              <a:rPr lang="ko-KR" altLang="en-US" baseline="0" dirty="0" smtClean="0"/>
              <a:t>을 사용하였으며 데이터베이스는 </a:t>
            </a:r>
            <a:r>
              <a:rPr lang="en-US" altLang="ko-KR" baseline="0" dirty="0" err="1" smtClean="0"/>
              <a:t>mysql</a:t>
            </a:r>
            <a:r>
              <a:rPr lang="ko-KR" altLang="en-US" baseline="0" dirty="0" smtClean="0"/>
              <a:t>을 사용하였습니다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F2D67-1300-4622-81CB-E1C03ED8E9C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1005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F2D67-1300-4622-81CB-E1C03ED8E9C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7246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F2D67-1300-4622-81CB-E1C03ED8E9C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6624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F2D67-1300-4622-81CB-E1C03ED8E9C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3014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F2D67-1300-4622-81CB-E1C03ED8E9C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3117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분석된 데이터를 통해 음악과 음식</a:t>
            </a:r>
            <a:r>
              <a:rPr lang="ko-KR" altLang="en-US" baseline="0" dirty="0" smtClean="0"/>
              <a:t> 추천을 구현 할 예정입니다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또한 문장과 감정을 연결시켜 둔 데이터베이스의 </a:t>
            </a:r>
            <a:r>
              <a:rPr lang="ko-KR" altLang="en-US" baseline="0" dirty="0" err="1" smtClean="0"/>
              <a:t>게시글</a:t>
            </a:r>
            <a:r>
              <a:rPr lang="ko-KR" altLang="en-US" baseline="0" dirty="0" smtClean="0"/>
              <a:t> 데이터를 트레이닝 데이터로 사용하여 </a:t>
            </a:r>
            <a:r>
              <a:rPr lang="ko-KR" altLang="en-US" baseline="0" dirty="0" err="1" smtClean="0"/>
              <a:t>머신러닝을</a:t>
            </a:r>
            <a:r>
              <a:rPr lang="ko-KR" altLang="en-US" baseline="0" dirty="0" smtClean="0"/>
              <a:t> 통해 정확도를 높일 예정입니다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F2D67-1300-4622-81CB-E1C03ED8E9C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6930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F2D67-1300-4622-81CB-E1C03ED8E9C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372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F2D67-1300-4622-81CB-E1C03ED8E9C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071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다음으로는 일정입니다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11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30</a:t>
            </a:r>
            <a:r>
              <a:rPr lang="ko-KR" altLang="en-US" dirty="0" smtClean="0"/>
              <a:t>일부터</a:t>
            </a:r>
            <a:r>
              <a:rPr lang="ko-KR" altLang="en-US" baseline="0" dirty="0" smtClean="0"/>
              <a:t> 시작하여 </a:t>
            </a:r>
            <a:r>
              <a:rPr lang="en-US" altLang="ko-KR" baseline="0" dirty="0" smtClean="0"/>
              <a:t>12</a:t>
            </a:r>
            <a:r>
              <a:rPr lang="ko-KR" altLang="en-US" baseline="0" dirty="0" smtClean="0"/>
              <a:t>월 </a:t>
            </a:r>
            <a:r>
              <a:rPr lang="en-US" altLang="ko-KR" baseline="0" dirty="0" smtClean="0"/>
              <a:t>15</a:t>
            </a:r>
            <a:r>
              <a:rPr lang="ko-KR" altLang="en-US" baseline="0" dirty="0" smtClean="0"/>
              <a:t>일까지 개발하였습니다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노션을</a:t>
            </a:r>
            <a:r>
              <a:rPr lang="ko-KR" altLang="en-US" baseline="0" dirty="0" smtClean="0"/>
              <a:t> 통해서 일정 및 </a:t>
            </a:r>
            <a:r>
              <a:rPr lang="ko-KR" altLang="en-US" baseline="0" dirty="0" err="1" smtClean="0"/>
              <a:t>마일스톤을</a:t>
            </a:r>
            <a:r>
              <a:rPr lang="ko-KR" altLang="en-US" baseline="0" dirty="0" smtClean="0"/>
              <a:t> 관리하였습니다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F2D67-1300-4622-81CB-E1C03ED8E9C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913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</a:t>
            </a:r>
            <a:r>
              <a:rPr lang="en-US" altLang="ko-KR" dirty="0" err="1" smtClean="0"/>
              <a:t>Ui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설계입니다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조원들과 회의를 통해 만든 화면 및 데이터베이스 설계 스토리 보드입니다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F2D67-1300-4622-81CB-E1C03ED8E9C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383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시나리오 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사용자</a:t>
            </a:r>
            <a:r>
              <a:rPr lang="ko-KR" altLang="en-US" baseline="0" dirty="0" smtClean="0"/>
              <a:t> 입장에서 작성한 시나리오 다이어그램입니다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먼저 회원가입 및 로그인 후 그룹을 지정하여 글 작성 하면 서버에서 분석이 이루어지고 </a:t>
            </a:r>
            <a:r>
              <a:rPr lang="en-US" altLang="ko-KR" baseline="0" dirty="0" err="1" smtClean="0"/>
              <a:t>db</a:t>
            </a:r>
            <a:r>
              <a:rPr lang="ko-KR" altLang="en-US" baseline="0" dirty="0" smtClean="0"/>
              <a:t>에 작성한 글과 감정이 저장됩니다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분석을 토대로 만든 통계를 시각화 하여 사용자에게 보여줍니다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F2D67-1300-4622-81CB-E1C03ED8E9C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300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카카오 오븐으로 만든 화면 </a:t>
            </a:r>
            <a:r>
              <a:rPr lang="ko-KR" altLang="en-US" dirty="0" err="1" smtClean="0"/>
              <a:t>프로토</a:t>
            </a:r>
            <a:r>
              <a:rPr lang="ko-KR" altLang="en-US" dirty="0" smtClean="0"/>
              <a:t> 타입입니다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F2D67-1300-4622-81CB-E1C03ED8E9C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800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데이터 베이스 </a:t>
            </a:r>
            <a:r>
              <a:rPr lang="en-US" altLang="ko-KR" dirty="0" smtClean="0"/>
              <a:t>table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설계입니다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테이블은 회원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그룹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그룹의회원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게시글</a:t>
            </a:r>
            <a:r>
              <a:rPr lang="ko-KR" altLang="en-US" baseline="0" dirty="0" smtClean="0"/>
              <a:t> 테이블로 설계하였습니다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F2D67-1300-4622-81CB-E1C03ED8E9C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751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회원과 그룹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그룹회원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게시글의</a:t>
            </a:r>
            <a:r>
              <a:rPr lang="ko-KR" altLang="en-US" dirty="0" smtClean="0"/>
              <a:t> 테이블 </a:t>
            </a:r>
            <a:r>
              <a:rPr lang="en-US" altLang="ko-KR" dirty="0" smtClean="0"/>
              <a:t>ERD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F2D67-1300-4622-81CB-E1C03ED8E9C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942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593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570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491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716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984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38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362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493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552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710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1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456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li-Lee/Emotional-Diary" TargetMode="External"/><Relationship Id="rId2" Type="http://schemas.openxmlformats.org/officeDocument/2006/relationships/hyperlink" Target="https://www.notion.so/Emotional-Diary-f6cc70431c894e138e956c678848ed86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li-Lee/Emotional-Diary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otion.so/Emotional-Diary-f6cc70431c894e138e956c678848ed86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3268293" y="1495048"/>
            <a:ext cx="5655414" cy="301185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Emotional Diary</a:t>
            </a:r>
            <a:endParaRPr lang="en-US" altLang="ko-KR" sz="4800" b="1" kern="0" dirty="0">
              <a:ln w="3175">
                <a:noFill/>
              </a:ln>
              <a:solidFill>
                <a:srgbClr val="E7E6E6">
                  <a:lumMod val="25000"/>
                </a:srgb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3478976" y="4801497"/>
            <a:ext cx="52340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</a:rPr>
              <a:t>김소연</a:t>
            </a:r>
            <a:r>
              <a:rPr lang="en-US" altLang="ko-KR" sz="16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</a:rPr>
              <a:t>, </a:t>
            </a:r>
            <a:r>
              <a:rPr lang="ko-KR" altLang="en-US" sz="16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</a:rPr>
              <a:t>이동우</a:t>
            </a:r>
            <a:r>
              <a:rPr lang="en-US" altLang="ko-KR" sz="16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</a:rPr>
              <a:t>, </a:t>
            </a:r>
            <a:r>
              <a:rPr lang="ko-KR" altLang="en-US" sz="16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</a:rPr>
              <a:t>이태규</a:t>
            </a:r>
            <a:r>
              <a:rPr lang="en-US" altLang="ko-KR" sz="16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</a:rPr>
              <a:t>, </a:t>
            </a:r>
            <a:r>
              <a:rPr lang="ko-KR" altLang="en-US" sz="1600" kern="0" dirty="0" err="1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</a:rPr>
              <a:t>정무곤</a:t>
            </a:r>
            <a:r>
              <a:rPr lang="en-US" altLang="ko-KR" sz="16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</a:rPr>
              <a:t>, </a:t>
            </a:r>
            <a:r>
              <a:rPr lang="ko-KR" altLang="en-US" sz="1600" kern="0" dirty="0" err="1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</a:rPr>
              <a:t>정수미</a:t>
            </a:r>
            <a:endParaRPr lang="en-US" altLang="ko-KR" sz="100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16049166">
            <a:off x="5921000" y="846557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3478976" y="6284345"/>
            <a:ext cx="91773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</a:rPr>
              <a:t>Notion  </a:t>
            </a:r>
            <a:r>
              <a:rPr lang="en-US" altLang="ko-KR" sz="16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hlinkClick r:id="rId2"/>
              </a:rPr>
              <a:t>https</a:t>
            </a:r>
            <a:r>
              <a:rPr lang="en-US" altLang="ko-KR" sz="1600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hlinkClick r:id="rId2"/>
              </a:rPr>
              <a:t>://www.notion.so/Emotional-Diary-f6cc70431c894e138e956c678848ed86</a:t>
            </a:r>
            <a:endParaRPr lang="en-US" altLang="ko-KR" sz="100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6750102" y="5887858"/>
            <a:ext cx="55641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kern="0" dirty="0" err="1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</a:rPr>
              <a:t>Git</a:t>
            </a:r>
            <a:r>
              <a:rPr lang="en-US" altLang="ko-KR" sz="16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</a:rPr>
              <a:t>-hub </a:t>
            </a:r>
            <a:r>
              <a:rPr lang="en-US" altLang="ko-KR" sz="1600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hlinkClick r:id="rId3"/>
              </a:rPr>
              <a:t>https://github.com/Gali-Lee/Emotional-Diary</a:t>
            </a:r>
            <a:endParaRPr lang="en-US" altLang="ko-KR" sz="100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7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389709" y="758566"/>
            <a:ext cx="11328685" cy="57389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876701" y="575774"/>
            <a:ext cx="3924000" cy="0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819551" y="15240"/>
            <a:ext cx="76470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4.UI</a:t>
            </a:r>
            <a:r>
              <a:rPr lang="ko-KR" altLang="en-US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설계 </a:t>
            </a:r>
            <a:r>
              <a:rPr lang="en-US" altLang="ko-KR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- </a:t>
            </a:r>
            <a:r>
              <a:rPr lang="en-US" altLang="ko-KR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STORY BOARD</a:t>
            </a:r>
            <a:endParaRPr lang="en-US" altLang="ko-KR" sz="800" kern="0" dirty="0">
              <a:solidFill>
                <a:prstClr val="black">
                  <a:lumMod val="50000"/>
                  <a:lumOff val="50000"/>
                </a:prst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21449166">
            <a:off x="287100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3CABF59-2196-45E7-B81E-577C53DE3E86}"/>
              </a:ext>
            </a:extLst>
          </p:cNvPr>
          <p:cNvSpPr/>
          <p:nvPr/>
        </p:nvSpPr>
        <p:spPr>
          <a:xfrm rot="209007">
            <a:off x="11589113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49" y="971825"/>
            <a:ext cx="3276701" cy="245752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53128" y="608272"/>
            <a:ext cx="2441596" cy="320056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24" y="990977"/>
            <a:ext cx="3693414" cy="2451607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48" y="3550700"/>
            <a:ext cx="3276701" cy="258204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644" y="3560317"/>
            <a:ext cx="3200564" cy="258307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124" y="3536079"/>
            <a:ext cx="3693413" cy="259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1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389709" y="758566"/>
            <a:ext cx="11328685" cy="57389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876701" y="575774"/>
            <a:ext cx="3924000" cy="0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819551" y="15240"/>
            <a:ext cx="76470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4.UI</a:t>
            </a:r>
            <a:r>
              <a:rPr lang="ko-KR" altLang="en-US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설계 </a:t>
            </a:r>
            <a:r>
              <a:rPr lang="en-US" altLang="ko-KR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- </a:t>
            </a:r>
            <a:r>
              <a:rPr lang="ko-KR" altLang="en-US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시나리오</a:t>
            </a:r>
            <a:endParaRPr lang="en-US" altLang="ko-KR" sz="800" kern="0" dirty="0">
              <a:solidFill>
                <a:prstClr val="black">
                  <a:lumMod val="50000"/>
                  <a:lumOff val="50000"/>
                </a:prst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21449166">
            <a:off x="287100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3CABF59-2196-45E7-B81E-577C53DE3E86}"/>
              </a:ext>
            </a:extLst>
          </p:cNvPr>
          <p:cNvSpPr/>
          <p:nvPr/>
        </p:nvSpPr>
        <p:spPr>
          <a:xfrm rot="209007">
            <a:off x="11589113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36" y="854092"/>
            <a:ext cx="10188387" cy="553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30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389709" y="758566"/>
            <a:ext cx="11328685" cy="57389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876701" y="575774"/>
            <a:ext cx="3924000" cy="0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819551" y="15240"/>
            <a:ext cx="76470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4.UI</a:t>
            </a:r>
            <a:r>
              <a:rPr lang="ko-KR" altLang="en-US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설계 </a:t>
            </a:r>
            <a:r>
              <a:rPr lang="en-US" altLang="ko-KR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- Prototype</a:t>
            </a:r>
            <a:endParaRPr lang="en-US" altLang="ko-KR" sz="800" kern="0" dirty="0">
              <a:solidFill>
                <a:prstClr val="black">
                  <a:lumMod val="50000"/>
                  <a:lumOff val="50000"/>
                </a:prst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21449166">
            <a:off x="287100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3CABF59-2196-45E7-B81E-577C53DE3E86}"/>
              </a:ext>
            </a:extLst>
          </p:cNvPr>
          <p:cNvSpPr/>
          <p:nvPr/>
        </p:nvSpPr>
        <p:spPr>
          <a:xfrm rot="209007">
            <a:off x="11589113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25" y="1170135"/>
            <a:ext cx="3351324" cy="20261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939" y="1169223"/>
            <a:ext cx="3432224" cy="202612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164" y="1170753"/>
            <a:ext cx="3528546" cy="202459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25" y="3323045"/>
            <a:ext cx="5167239" cy="287833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699" y="3332278"/>
            <a:ext cx="5486012" cy="287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54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389709" y="758566"/>
            <a:ext cx="11328685" cy="57389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876701" y="575774"/>
            <a:ext cx="3924000" cy="0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819551" y="15240"/>
            <a:ext cx="76470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5</a:t>
            </a:r>
            <a:r>
              <a:rPr lang="en-US" altLang="ko-KR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  <a:r>
              <a:rPr lang="ko-KR" altLang="en-US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데이터베이스 </a:t>
            </a:r>
            <a:r>
              <a:rPr lang="en-US" altLang="ko-KR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– TABLE </a:t>
            </a:r>
            <a:r>
              <a:rPr lang="ko-KR" altLang="en-US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설계</a:t>
            </a:r>
            <a:endParaRPr lang="en-US" altLang="ko-KR" sz="800" kern="0" dirty="0">
              <a:solidFill>
                <a:prstClr val="black">
                  <a:lumMod val="50000"/>
                  <a:lumOff val="50000"/>
                </a:prst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21449166">
            <a:off x="287100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3CABF59-2196-45E7-B81E-577C53DE3E86}"/>
              </a:ext>
            </a:extLst>
          </p:cNvPr>
          <p:cNvSpPr/>
          <p:nvPr/>
        </p:nvSpPr>
        <p:spPr>
          <a:xfrm rot="209007">
            <a:off x="11589113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51" y="955887"/>
            <a:ext cx="4887007" cy="51346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317" y="845092"/>
            <a:ext cx="4953691" cy="535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8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389709" y="758566"/>
            <a:ext cx="11328685" cy="57389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876701" y="575774"/>
            <a:ext cx="3924000" cy="0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819551" y="15240"/>
            <a:ext cx="76470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5</a:t>
            </a:r>
            <a:r>
              <a:rPr lang="en-US" altLang="ko-KR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  <a:r>
              <a:rPr lang="ko-KR" altLang="en-US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데이터베이스 </a:t>
            </a:r>
            <a:r>
              <a:rPr lang="en-US" altLang="ko-KR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– ERD</a:t>
            </a:r>
            <a:endParaRPr lang="en-US" altLang="ko-KR" sz="800" kern="0" dirty="0">
              <a:solidFill>
                <a:prstClr val="black">
                  <a:lumMod val="50000"/>
                  <a:lumOff val="50000"/>
                </a:prst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21449166">
            <a:off x="287100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3CABF59-2196-45E7-B81E-577C53DE3E86}"/>
              </a:ext>
            </a:extLst>
          </p:cNvPr>
          <p:cNvSpPr/>
          <p:nvPr/>
        </p:nvSpPr>
        <p:spPr>
          <a:xfrm rot="209007">
            <a:off x="11589113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016" y="1092576"/>
            <a:ext cx="6695708" cy="463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389709" y="758566"/>
            <a:ext cx="11328685" cy="57389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876701" y="575774"/>
            <a:ext cx="3924000" cy="0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819551" y="15240"/>
            <a:ext cx="76470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5</a:t>
            </a:r>
            <a:r>
              <a:rPr lang="en-US" altLang="ko-KR" sz="4000" kern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  <a:r>
              <a:rPr lang="ko-KR" altLang="en-US" sz="4000" ker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en-US" altLang="ko-KR" sz="4000" kern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api </a:t>
            </a:r>
            <a:r>
              <a:rPr lang="ko-KR" altLang="en-US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문서</a:t>
            </a:r>
            <a:endParaRPr lang="en-US" altLang="ko-KR" sz="800" kern="0" dirty="0">
              <a:solidFill>
                <a:prstClr val="black">
                  <a:lumMod val="50000"/>
                  <a:lumOff val="50000"/>
                </a:prst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21449166">
            <a:off x="287100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3CABF59-2196-45E7-B81E-577C53DE3E86}"/>
              </a:ext>
            </a:extLst>
          </p:cNvPr>
          <p:cNvSpPr/>
          <p:nvPr/>
        </p:nvSpPr>
        <p:spPr>
          <a:xfrm rot="209007">
            <a:off x="11589113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562" y="1098771"/>
            <a:ext cx="5936559" cy="43302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674" y="1146532"/>
            <a:ext cx="5051888" cy="417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49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389709" y="758566"/>
            <a:ext cx="11328685" cy="57389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876701" y="575774"/>
            <a:ext cx="3924000" cy="0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819551" y="15240"/>
            <a:ext cx="76470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6.</a:t>
            </a:r>
            <a:r>
              <a:rPr lang="ko-KR" altLang="en-US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아키텍처 설계</a:t>
            </a:r>
            <a:endParaRPr lang="en-US" altLang="ko-KR" sz="800" kern="0" dirty="0">
              <a:solidFill>
                <a:prstClr val="black">
                  <a:lumMod val="50000"/>
                  <a:lumOff val="50000"/>
                </a:prst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21449166">
            <a:off x="287100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3CABF59-2196-45E7-B81E-577C53DE3E86}"/>
              </a:ext>
            </a:extLst>
          </p:cNvPr>
          <p:cNvSpPr/>
          <p:nvPr/>
        </p:nvSpPr>
        <p:spPr>
          <a:xfrm rot="209007">
            <a:off x="11589113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86" y="849850"/>
            <a:ext cx="10625095" cy="551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08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389709" y="758566"/>
            <a:ext cx="11328685" cy="57389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876701" y="575774"/>
            <a:ext cx="3924000" cy="0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819551" y="15240"/>
            <a:ext cx="76470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7.</a:t>
            </a:r>
            <a:r>
              <a:rPr lang="ko-KR" altLang="en-US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기능 구현 </a:t>
            </a:r>
            <a:r>
              <a:rPr lang="en-US" altLang="ko-KR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- </a:t>
            </a:r>
            <a:r>
              <a:rPr lang="ko-KR" altLang="en-US" sz="4000" kern="0" dirty="0" err="1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감정분석</a:t>
            </a:r>
            <a:endParaRPr lang="en-US" altLang="ko-KR" sz="800" kern="0" dirty="0">
              <a:solidFill>
                <a:prstClr val="black">
                  <a:lumMod val="50000"/>
                  <a:lumOff val="50000"/>
                </a:prst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21449166">
            <a:off x="287100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3CABF59-2196-45E7-B81E-577C53DE3E86}"/>
              </a:ext>
            </a:extLst>
          </p:cNvPr>
          <p:cNvSpPr/>
          <p:nvPr/>
        </p:nvSpPr>
        <p:spPr>
          <a:xfrm rot="209007">
            <a:off x="11589113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819550" y="951184"/>
            <a:ext cx="7349891" cy="69358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b="1" dirty="0">
                <a:solidFill>
                  <a:schemeClr val="tx1"/>
                </a:solidFill>
              </a:rPr>
              <a:t>NRC Word-Emotion Association Lexicon (aka </a:t>
            </a:r>
            <a:r>
              <a:rPr lang="en-US" altLang="ko-KR" b="1" dirty="0" err="1">
                <a:solidFill>
                  <a:schemeClr val="tx1"/>
                </a:solidFill>
              </a:rPr>
              <a:t>EmoLex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21" name="그림 20" descr="테이블이(가) 표시된 사진&#10;&#10;자동 생성된 설명"/>
          <p:cNvPicPr/>
          <p:nvPr/>
        </p:nvPicPr>
        <p:blipFill>
          <a:blip r:embed="rId3"/>
          <a:stretch>
            <a:fillRect/>
          </a:stretch>
        </p:blipFill>
        <p:spPr>
          <a:xfrm>
            <a:off x="819549" y="1731937"/>
            <a:ext cx="10375319" cy="446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6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389709" y="758566"/>
            <a:ext cx="11328685" cy="57389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876701" y="575774"/>
            <a:ext cx="3924000" cy="0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819551" y="15240"/>
            <a:ext cx="76470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7.</a:t>
            </a:r>
            <a:r>
              <a:rPr lang="ko-KR" altLang="en-US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기능 구현 </a:t>
            </a:r>
            <a:r>
              <a:rPr lang="en-US" altLang="ko-KR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- </a:t>
            </a:r>
            <a:r>
              <a:rPr lang="ko-KR" altLang="en-US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웹</a:t>
            </a:r>
            <a:endParaRPr lang="en-US" altLang="ko-KR" sz="800" kern="0" dirty="0">
              <a:solidFill>
                <a:prstClr val="black">
                  <a:lumMod val="50000"/>
                  <a:lumOff val="50000"/>
                </a:prst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21449166">
            <a:off x="287100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3CABF59-2196-45E7-B81E-577C53DE3E86}"/>
              </a:ext>
            </a:extLst>
          </p:cNvPr>
          <p:cNvSpPr/>
          <p:nvPr/>
        </p:nvSpPr>
        <p:spPr>
          <a:xfrm rot="209007">
            <a:off x="11589113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819550" y="951184"/>
            <a:ext cx="2267895" cy="63604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mtClean="0">
                <a:solidFill>
                  <a:schemeClr val="tx1"/>
                </a:solidFill>
              </a:rPr>
              <a:t>로그인 및 회원가입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36" y="1782533"/>
            <a:ext cx="5049686" cy="413210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930" y="1782532"/>
            <a:ext cx="5303297" cy="412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1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389709" y="758566"/>
            <a:ext cx="11328685" cy="57389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876701" y="575774"/>
            <a:ext cx="3924000" cy="0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819551" y="15240"/>
            <a:ext cx="76470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7.</a:t>
            </a:r>
            <a:r>
              <a:rPr lang="ko-KR" altLang="en-US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기능 구현 </a:t>
            </a:r>
            <a:r>
              <a:rPr lang="en-US" altLang="ko-KR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- </a:t>
            </a:r>
            <a:r>
              <a:rPr lang="ko-KR" altLang="en-US" sz="4000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웹</a:t>
            </a:r>
            <a:endParaRPr lang="en-US" altLang="ko-KR" sz="800" kern="0" dirty="0">
              <a:solidFill>
                <a:prstClr val="black">
                  <a:lumMod val="50000"/>
                  <a:lumOff val="50000"/>
                </a:prst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21449166">
            <a:off x="287100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3CABF59-2196-45E7-B81E-577C53DE3E86}"/>
              </a:ext>
            </a:extLst>
          </p:cNvPr>
          <p:cNvSpPr/>
          <p:nvPr/>
        </p:nvSpPr>
        <p:spPr>
          <a:xfrm rot="209007">
            <a:off x="11589113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876700" y="903938"/>
            <a:ext cx="3085699" cy="63604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dirty="0" smtClean="0">
                <a:solidFill>
                  <a:schemeClr val="tx1"/>
                </a:solidFill>
              </a:rPr>
              <a:t>메인 페이지 및 내 다이어리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822" y="1718193"/>
            <a:ext cx="10127850" cy="449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81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389709" y="758566"/>
            <a:ext cx="11328685" cy="57389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876701" y="575774"/>
            <a:ext cx="3924000" cy="0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819551" y="15240"/>
            <a:ext cx="76470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index</a:t>
            </a:r>
            <a:endParaRPr lang="en-US" altLang="ko-KR" sz="800" kern="0" dirty="0">
              <a:solidFill>
                <a:prstClr val="black">
                  <a:lumMod val="50000"/>
                  <a:lumOff val="50000"/>
                </a:prst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21449166">
            <a:off x="287100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3CABF59-2196-45E7-B81E-577C53DE3E86}"/>
              </a:ext>
            </a:extLst>
          </p:cNvPr>
          <p:cNvSpPr/>
          <p:nvPr/>
        </p:nvSpPr>
        <p:spPr>
          <a:xfrm rot="209007">
            <a:off x="11589113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1305119" y="1448522"/>
            <a:ext cx="1958120" cy="78649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1. </a:t>
            </a:r>
            <a:r>
              <a:rPr lang="ko-KR" altLang="en-US" sz="24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주제</a:t>
            </a:r>
            <a:endParaRPr lang="en-US" altLang="ko-KR" sz="2400" kern="0" dirty="0" smtClean="0">
              <a:ln w="3175">
                <a:noFill/>
              </a:ln>
              <a:solidFill>
                <a:srgbClr val="E7E6E6">
                  <a:lumMod val="25000"/>
                </a:srgb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3718430" y="1459395"/>
            <a:ext cx="1958120" cy="78649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2. </a:t>
            </a:r>
            <a:r>
              <a:rPr lang="ko-KR" altLang="en-US" sz="24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개발환경</a:t>
            </a:r>
            <a:endParaRPr lang="en-US" altLang="ko-KR" sz="2400" kern="0" dirty="0" smtClean="0">
              <a:ln w="3175">
                <a:noFill/>
              </a:ln>
              <a:solidFill>
                <a:srgbClr val="E7E6E6">
                  <a:lumMod val="25000"/>
                </a:srgb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6173175" y="1479051"/>
            <a:ext cx="1958120" cy="79179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3. </a:t>
            </a:r>
            <a:r>
              <a:rPr lang="ko-KR" altLang="en-US" sz="24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일정</a:t>
            </a:r>
            <a:endParaRPr lang="en-US" altLang="ko-KR" sz="2400" kern="0" dirty="0" smtClean="0">
              <a:ln w="3175">
                <a:noFill/>
              </a:ln>
              <a:solidFill>
                <a:srgbClr val="E7E6E6">
                  <a:lumMod val="25000"/>
                </a:srgb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8602929" y="1476718"/>
            <a:ext cx="2435531" cy="76916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4. UI </a:t>
            </a:r>
            <a:r>
              <a:rPr lang="ko-KR" altLang="en-US" sz="24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설계</a:t>
            </a:r>
            <a:endParaRPr lang="en-US" altLang="ko-KR" sz="2400" kern="0" dirty="0" smtClean="0">
              <a:ln w="3175">
                <a:noFill/>
              </a:ln>
              <a:solidFill>
                <a:srgbClr val="E7E6E6">
                  <a:lumMod val="25000"/>
                </a:srgb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3695615" y="3816543"/>
            <a:ext cx="2509132" cy="80772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6</a:t>
            </a:r>
            <a:r>
              <a:rPr lang="en-US" altLang="ko-KR" sz="24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 </a:t>
            </a:r>
            <a:r>
              <a:rPr lang="ko-KR" altLang="en-US" sz="24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아키텍처 설계</a:t>
            </a:r>
            <a:endParaRPr lang="en-US" altLang="ko-KR" sz="2400" kern="0" dirty="0" smtClean="0">
              <a:ln w="3175">
                <a:noFill/>
              </a:ln>
              <a:solidFill>
                <a:srgbClr val="E7E6E6">
                  <a:lumMod val="25000"/>
                </a:srgb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6617877" y="3828267"/>
            <a:ext cx="2353119" cy="80772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7</a:t>
            </a:r>
            <a:r>
              <a:rPr lang="en-US" altLang="ko-KR" sz="24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 </a:t>
            </a:r>
            <a:r>
              <a:rPr lang="ko-KR" altLang="en-US" sz="24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기능 구현</a:t>
            </a:r>
            <a:endParaRPr lang="en-US" altLang="ko-KR" sz="2400" kern="0" dirty="0" smtClean="0">
              <a:ln w="3175">
                <a:noFill/>
              </a:ln>
              <a:solidFill>
                <a:srgbClr val="E7E6E6">
                  <a:lumMod val="25000"/>
                </a:srgb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9360705" y="3817166"/>
            <a:ext cx="1489144" cy="80709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8</a:t>
            </a:r>
            <a:r>
              <a:rPr lang="en-US" altLang="ko-KR" sz="24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 </a:t>
            </a:r>
            <a:r>
              <a:rPr lang="ko-KR" altLang="en-US" sz="24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끝맺음</a:t>
            </a:r>
            <a:endParaRPr lang="en-US" altLang="ko-KR" sz="2400" kern="0" dirty="0" smtClean="0">
              <a:ln w="3175">
                <a:noFill/>
              </a:ln>
              <a:solidFill>
                <a:srgbClr val="E7E6E6">
                  <a:lumMod val="25000"/>
                </a:srgb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3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4354456">
            <a:off x="2160072" y="1067575"/>
            <a:ext cx="262994" cy="70461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4354456">
            <a:off x="7069685" y="1134918"/>
            <a:ext cx="262994" cy="70461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5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4354456">
            <a:off x="4742764" y="3127868"/>
            <a:ext cx="345439" cy="1153996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7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4354456">
            <a:off x="10035379" y="3451615"/>
            <a:ext cx="262994" cy="70461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909948" y="3816543"/>
            <a:ext cx="2435531" cy="78089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5</a:t>
            </a:r>
            <a:r>
              <a:rPr lang="en-US" altLang="ko-KR" sz="24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 </a:t>
            </a:r>
            <a:r>
              <a:rPr lang="ko-KR" altLang="en-US" sz="24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데이터베이스</a:t>
            </a:r>
            <a:endParaRPr lang="en-US" altLang="ko-KR" sz="2400" kern="0" dirty="0" smtClean="0">
              <a:ln w="3175">
                <a:noFill/>
              </a:ln>
              <a:solidFill>
                <a:srgbClr val="E7E6E6">
                  <a:lumMod val="25000"/>
                </a:srgb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53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389709" y="758566"/>
            <a:ext cx="11328685" cy="57389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876701" y="575774"/>
            <a:ext cx="3924000" cy="0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819551" y="15240"/>
            <a:ext cx="76470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7.</a:t>
            </a:r>
            <a:r>
              <a:rPr lang="ko-KR" altLang="en-US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기능 구현 </a:t>
            </a:r>
            <a:r>
              <a:rPr lang="en-US" altLang="ko-KR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- </a:t>
            </a:r>
            <a:r>
              <a:rPr lang="ko-KR" altLang="en-US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웹</a:t>
            </a:r>
            <a:endParaRPr lang="en-US" altLang="ko-KR" sz="800" kern="0" dirty="0">
              <a:solidFill>
                <a:prstClr val="black">
                  <a:lumMod val="50000"/>
                  <a:lumOff val="50000"/>
                </a:prst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21449166">
            <a:off x="287100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3CABF59-2196-45E7-B81E-577C53DE3E86}"/>
              </a:ext>
            </a:extLst>
          </p:cNvPr>
          <p:cNvSpPr/>
          <p:nvPr/>
        </p:nvSpPr>
        <p:spPr>
          <a:xfrm rot="209007">
            <a:off x="11589113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819550" y="951184"/>
            <a:ext cx="2152250" cy="63604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mtClean="0">
                <a:solidFill>
                  <a:schemeClr val="tx1"/>
                </a:solidFill>
              </a:rPr>
              <a:t>그룹 생성 및 가입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50" y="1779845"/>
            <a:ext cx="5194002" cy="4354112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264" y="1779846"/>
            <a:ext cx="5062963" cy="435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3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389709" y="758566"/>
            <a:ext cx="11328685" cy="57389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876701" y="575774"/>
            <a:ext cx="3924000" cy="0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819551" y="15240"/>
            <a:ext cx="76470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7.</a:t>
            </a:r>
            <a:r>
              <a:rPr lang="ko-KR" altLang="en-US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기능 구현 </a:t>
            </a:r>
            <a:r>
              <a:rPr lang="en-US" altLang="ko-KR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- </a:t>
            </a:r>
            <a:r>
              <a:rPr lang="ko-KR" altLang="en-US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웹</a:t>
            </a:r>
            <a:endParaRPr lang="en-US" altLang="ko-KR" sz="800" kern="0" dirty="0">
              <a:solidFill>
                <a:prstClr val="black">
                  <a:lumMod val="50000"/>
                  <a:lumOff val="50000"/>
                </a:prst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21449166">
            <a:off x="287100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3CABF59-2196-45E7-B81E-577C53DE3E86}"/>
              </a:ext>
            </a:extLst>
          </p:cNvPr>
          <p:cNvSpPr/>
          <p:nvPr/>
        </p:nvSpPr>
        <p:spPr>
          <a:xfrm rot="209007">
            <a:off x="11589113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819550" y="951184"/>
            <a:ext cx="1707750" cy="63604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dirty="0" smtClean="0">
                <a:solidFill>
                  <a:schemeClr val="tx1"/>
                </a:solidFill>
              </a:rPr>
              <a:t>그룹 다이어리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91" y="1651193"/>
            <a:ext cx="10315918" cy="454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0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389709" y="758566"/>
            <a:ext cx="11328685" cy="57389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876701" y="575774"/>
            <a:ext cx="3924000" cy="0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819551" y="15240"/>
            <a:ext cx="76470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7.</a:t>
            </a:r>
            <a:r>
              <a:rPr lang="ko-KR" altLang="en-US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기능 구현 </a:t>
            </a:r>
            <a:r>
              <a:rPr lang="en-US" altLang="ko-KR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- </a:t>
            </a:r>
            <a:r>
              <a:rPr lang="ko-KR" altLang="en-US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웹</a:t>
            </a:r>
            <a:endParaRPr lang="en-US" altLang="ko-KR" sz="800" kern="0" dirty="0">
              <a:solidFill>
                <a:prstClr val="black">
                  <a:lumMod val="50000"/>
                  <a:lumOff val="50000"/>
                </a:prst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21449166">
            <a:off x="287100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3CABF59-2196-45E7-B81E-577C53DE3E86}"/>
              </a:ext>
            </a:extLst>
          </p:cNvPr>
          <p:cNvSpPr/>
          <p:nvPr/>
        </p:nvSpPr>
        <p:spPr>
          <a:xfrm rot="209007">
            <a:off x="11589113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819550" y="951184"/>
            <a:ext cx="2304650" cy="63604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dirty="0" smtClean="0">
                <a:solidFill>
                  <a:schemeClr val="tx1"/>
                </a:solidFill>
              </a:rPr>
              <a:t>글 작성 </a:t>
            </a:r>
            <a:r>
              <a:rPr lang="ko-KR" altLang="en-US" smtClean="0">
                <a:solidFill>
                  <a:schemeClr val="tx1"/>
                </a:solidFill>
              </a:rPr>
              <a:t>및 상세보기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36" y="1681710"/>
            <a:ext cx="5274464" cy="42235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940" y="1681710"/>
            <a:ext cx="4967287" cy="422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8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389709" y="758566"/>
            <a:ext cx="11328685" cy="57389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876701" y="575774"/>
            <a:ext cx="3924000" cy="0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819551" y="15240"/>
            <a:ext cx="76470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7.</a:t>
            </a:r>
            <a:r>
              <a:rPr lang="ko-KR" altLang="en-US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기능 구현 </a:t>
            </a:r>
            <a:r>
              <a:rPr lang="en-US" altLang="ko-KR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- </a:t>
            </a:r>
            <a:r>
              <a:rPr lang="ko-KR" altLang="en-US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웹</a:t>
            </a:r>
            <a:endParaRPr lang="en-US" altLang="ko-KR" sz="800" kern="0" dirty="0">
              <a:solidFill>
                <a:prstClr val="black">
                  <a:lumMod val="50000"/>
                  <a:lumOff val="50000"/>
                </a:prst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21449166">
            <a:off x="287100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3CABF59-2196-45E7-B81E-577C53DE3E86}"/>
              </a:ext>
            </a:extLst>
          </p:cNvPr>
          <p:cNvSpPr/>
          <p:nvPr/>
        </p:nvSpPr>
        <p:spPr>
          <a:xfrm rot="209007">
            <a:off x="11589113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819550" y="951184"/>
            <a:ext cx="1656950" cy="63604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mtClean="0">
                <a:solidFill>
                  <a:schemeClr val="tx1"/>
                </a:solidFill>
              </a:rPr>
              <a:t>다이어리 분석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324" y="1691219"/>
            <a:ext cx="6875576" cy="448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55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389709" y="758566"/>
            <a:ext cx="11328685" cy="57389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876701" y="575774"/>
            <a:ext cx="3924000" cy="0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819551" y="15240"/>
            <a:ext cx="76470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7.</a:t>
            </a:r>
            <a:r>
              <a:rPr lang="ko-KR" altLang="en-US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기능 구현 </a:t>
            </a:r>
            <a:r>
              <a:rPr lang="en-US" altLang="ko-KR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- </a:t>
            </a:r>
            <a:r>
              <a:rPr lang="ko-KR" altLang="en-US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웹</a:t>
            </a:r>
            <a:endParaRPr lang="en-US" altLang="ko-KR" sz="800" kern="0" dirty="0">
              <a:solidFill>
                <a:prstClr val="black">
                  <a:lumMod val="50000"/>
                  <a:lumOff val="50000"/>
                </a:prst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21449166">
            <a:off x="287100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3CABF59-2196-45E7-B81E-577C53DE3E86}"/>
              </a:ext>
            </a:extLst>
          </p:cNvPr>
          <p:cNvSpPr/>
          <p:nvPr/>
        </p:nvSpPr>
        <p:spPr>
          <a:xfrm rot="209007">
            <a:off x="11589113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819550" y="951184"/>
            <a:ext cx="1656950" cy="63604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mtClean="0">
                <a:solidFill>
                  <a:schemeClr val="tx1"/>
                </a:solidFill>
              </a:rPr>
              <a:t>다이어리 분석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637" y="837302"/>
            <a:ext cx="2975764" cy="25816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336" y="846896"/>
            <a:ext cx="2904478" cy="25720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749" y="839669"/>
            <a:ext cx="2777478" cy="257209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016" y="3497724"/>
            <a:ext cx="3266474" cy="289426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589" y="3491437"/>
            <a:ext cx="2966802" cy="288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5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389709" y="758566"/>
            <a:ext cx="11328685" cy="57389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876701" y="575774"/>
            <a:ext cx="3924000" cy="0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819551" y="15240"/>
            <a:ext cx="76470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7.</a:t>
            </a:r>
            <a:r>
              <a:rPr lang="ko-KR" altLang="en-US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기능 구현 </a:t>
            </a:r>
            <a:r>
              <a:rPr lang="en-US" altLang="ko-KR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- </a:t>
            </a:r>
            <a:r>
              <a:rPr lang="ko-KR" altLang="en-US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안드로이드</a:t>
            </a:r>
            <a:endParaRPr lang="en-US" altLang="ko-KR" sz="800" kern="0" dirty="0">
              <a:solidFill>
                <a:prstClr val="black">
                  <a:lumMod val="50000"/>
                  <a:lumOff val="50000"/>
                </a:prst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21449166">
            <a:off x="287100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3CABF59-2196-45E7-B81E-577C53DE3E86}"/>
              </a:ext>
            </a:extLst>
          </p:cNvPr>
          <p:cNvSpPr/>
          <p:nvPr/>
        </p:nvSpPr>
        <p:spPr>
          <a:xfrm rot="209007">
            <a:off x="11589113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819550" y="951184"/>
            <a:ext cx="2304650" cy="63604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dirty="0" smtClean="0">
                <a:solidFill>
                  <a:schemeClr val="tx1"/>
                </a:solidFill>
              </a:rPr>
              <a:t>로그인 및 회원가입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21" name="Picture 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87600" y="1943490"/>
            <a:ext cx="3146552" cy="343923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2" name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54051" y="1943490"/>
            <a:ext cx="3085017" cy="3439232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4907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470445" y="756951"/>
            <a:ext cx="11328685" cy="57389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876701" y="575774"/>
            <a:ext cx="3924000" cy="0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819551" y="15240"/>
            <a:ext cx="76470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7.</a:t>
            </a:r>
            <a:r>
              <a:rPr lang="ko-KR" altLang="en-US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기능 구현 </a:t>
            </a:r>
            <a:r>
              <a:rPr lang="en-US" altLang="ko-KR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- </a:t>
            </a:r>
            <a:r>
              <a:rPr lang="ko-KR" altLang="en-US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안드로이드</a:t>
            </a:r>
            <a:endParaRPr lang="en-US" altLang="ko-KR" sz="800" kern="0" dirty="0">
              <a:solidFill>
                <a:prstClr val="black">
                  <a:lumMod val="50000"/>
                  <a:lumOff val="50000"/>
                </a:prst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21449166">
            <a:off x="287100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3CABF59-2196-45E7-B81E-577C53DE3E86}"/>
              </a:ext>
            </a:extLst>
          </p:cNvPr>
          <p:cNvSpPr/>
          <p:nvPr/>
        </p:nvSpPr>
        <p:spPr>
          <a:xfrm rot="209007">
            <a:off x="11589113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819550" y="951184"/>
            <a:ext cx="3117450" cy="63604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dirty="0" smtClean="0">
                <a:solidFill>
                  <a:schemeClr val="tx1"/>
                </a:solidFill>
              </a:rPr>
              <a:t>다이어리 목록 및 상세보기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23" name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9550" y="1943490"/>
            <a:ext cx="2698350" cy="370916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4" name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46350" y="1947915"/>
            <a:ext cx="2488438" cy="1813306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3" name="구부러진 연결선 2"/>
          <p:cNvCxnSpPr/>
          <p:nvPr/>
        </p:nvCxnSpPr>
        <p:spPr>
          <a:xfrm flipV="1">
            <a:off x="2378274" y="3077404"/>
            <a:ext cx="1338037" cy="1203303"/>
          </a:xfrm>
          <a:prstGeom prst="curvedConnector3">
            <a:avLst>
              <a:gd name="adj1" fmla="val 5949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238" y="1943490"/>
            <a:ext cx="2658529" cy="3709162"/>
          </a:xfrm>
          <a:prstGeom prst="rect">
            <a:avLst/>
          </a:prstGeom>
        </p:spPr>
      </p:pic>
      <p:pic>
        <p:nvPicPr>
          <p:cNvPr id="31" name="Picture 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073296" y="1943490"/>
            <a:ext cx="2395397" cy="1817731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32" name="구부러진 연결선 31"/>
          <p:cNvCxnSpPr/>
          <p:nvPr/>
        </p:nvCxnSpPr>
        <p:spPr>
          <a:xfrm flipV="1">
            <a:off x="7251700" y="3151787"/>
            <a:ext cx="1881625" cy="179120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80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470445" y="756951"/>
            <a:ext cx="11328685" cy="57389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876701" y="575774"/>
            <a:ext cx="3924000" cy="0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819551" y="15240"/>
            <a:ext cx="76470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7.</a:t>
            </a:r>
            <a:r>
              <a:rPr lang="ko-KR" altLang="en-US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기능 구현 </a:t>
            </a:r>
            <a:r>
              <a:rPr lang="en-US" altLang="ko-KR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- </a:t>
            </a:r>
            <a:r>
              <a:rPr lang="ko-KR" altLang="en-US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안드로이드</a:t>
            </a:r>
            <a:endParaRPr lang="en-US" altLang="ko-KR" sz="800" kern="0" dirty="0">
              <a:solidFill>
                <a:prstClr val="black">
                  <a:lumMod val="50000"/>
                  <a:lumOff val="50000"/>
                </a:prst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21449166">
            <a:off x="287100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3CABF59-2196-45E7-B81E-577C53DE3E86}"/>
              </a:ext>
            </a:extLst>
          </p:cNvPr>
          <p:cNvSpPr/>
          <p:nvPr/>
        </p:nvSpPr>
        <p:spPr>
          <a:xfrm rot="209007">
            <a:off x="11589113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819550" y="951184"/>
            <a:ext cx="1733150" cy="63604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mtClean="0">
                <a:solidFill>
                  <a:schemeClr val="tx1"/>
                </a:solidFill>
              </a:rPr>
              <a:t>다이어리 분석</a:t>
            </a:r>
            <a:endParaRPr lang="ko-KR" altLang="ko-KR" dirty="0">
              <a:solidFill>
                <a:schemeClr val="tx1"/>
              </a:solidFill>
            </a:endParaRPr>
          </a:p>
        </p:txBody>
      </p:sp>
      <p:pic>
        <p:nvPicPr>
          <p:cNvPr id="26" name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22859" y="974391"/>
            <a:ext cx="2440432" cy="242659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7" name="Picture 10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29918" y="979196"/>
            <a:ext cx="2365132" cy="242179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9" name="Picture 1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15183" y="3495227"/>
            <a:ext cx="2387092" cy="281667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3" name="Picture 1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943844" y="3495227"/>
            <a:ext cx="2381885" cy="281667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161" y="3495226"/>
            <a:ext cx="2545240" cy="281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71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389709" y="758566"/>
            <a:ext cx="11328685" cy="57389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876701" y="575774"/>
            <a:ext cx="3924000" cy="0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819551" y="15240"/>
            <a:ext cx="76470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7.</a:t>
            </a:r>
            <a:r>
              <a:rPr lang="ko-KR" altLang="en-US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기능 구현</a:t>
            </a:r>
            <a:endParaRPr lang="en-US" altLang="ko-KR" sz="800" kern="0" dirty="0">
              <a:solidFill>
                <a:prstClr val="black">
                  <a:lumMod val="50000"/>
                  <a:lumOff val="50000"/>
                </a:prst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21449166">
            <a:off x="287100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3CABF59-2196-45E7-B81E-577C53DE3E86}"/>
              </a:ext>
            </a:extLst>
          </p:cNvPr>
          <p:cNvSpPr/>
          <p:nvPr/>
        </p:nvSpPr>
        <p:spPr>
          <a:xfrm rot="209007">
            <a:off x="11589113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4452944" y="2543061"/>
            <a:ext cx="3202214" cy="154482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4000" dirty="0" smtClean="0">
                <a:solidFill>
                  <a:schemeClr val="tx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기능 구현</a:t>
            </a:r>
            <a:endParaRPr lang="ko-KR" altLang="ko-KR" sz="4000" dirty="0">
              <a:solidFill>
                <a:schemeClr val="tx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4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3267279">
            <a:off x="5879051" y="1830530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83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389709" y="758566"/>
            <a:ext cx="11328685" cy="57389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876701" y="575774"/>
            <a:ext cx="3924000" cy="0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819551" y="15240"/>
            <a:ext cx="76470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8. </a:t>
            </a:r>
            <a:r>
              <a:rPr lang="ko-KR" altLang="en-US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끝맺음</a:t>
            </a:r>
            <a:endParaRPr lang="en-US" altLang="ko-KR" sz="800" kern="0" dirty="0">
              <a:solidFill>
                <a:prstClr val="black">
                  <a:lumMod val="50000"/>
                  <a:lumOff val="50000"/>
                </a:prst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21449166">
            <a:off x="287100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3CABF59-2196-45E7-B81E-577C53DE3E86}"/>
              </a:ext>
            </a:extLst>
          </p:cNvPr>
          <p:cNvSpPr/>
          <p:nvPr/>
        </p:nvSpPr>
        <p:spPr>
          <a:xfrm rot="209007">
            <a:off x="11589113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819551" y="1091201"/>
            <a:ext cx="3202214" cy="73741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4000" dirty="0" smtClean="0">
                <a:solidFill>
                  <a:schemeClr val="tx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아쉬운 점</a:t>
            </a:r>
            <a:r>
              <a:rPr lang="en-US" altLang="ko-KR" sz="4000" dirty="0" smtClean="0">
                <a:solidFill>
                  <a:schemeClr val="tx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..</a:t>
            </a:r>
            <a:endParaRPr lang="ko-KR" altLang="ko-KR" sz="4000" dirty="0">
              <a:solidFill>
                <a:schemeClr val="tx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819550" y="2139755"/>
            <a:ext cx="9873849" cy="737417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sz="2800" dirty="0" smtClean="0">
                <a:solidFill>
                  <a:schemeClr val="tx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- </a:t>
            </a:r>
            <a:r>
              <a:rPr lang="ko-KR" altLang="en-US" sz="2800" dirty="0" smtClean="0">
                <a:solidFill>
                  <a:schemeClr val="tx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음악과 음식 추천 구현 예정</a:t>
            </a:r>
            <a:r>
              <a:rPr lang="en-US" altLang="ko-KR" sz="2800" dirty="0" smtClean="0">
                <a:solidFill>
                  <a:schemeClr val="tx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endParaRPr lang="ko-KR" altLang="ko-KR" sz="2800" dirty="0">
              <a:solidFill>
                <a:schemeClr val="tx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819550" y="3050279"/>
            <a:ext cx="9873849" cy="737417"/>
          </a:xfrm>
          <a:prstGeom prst="rect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sz="2800" dirty="0" smtClean="0">
                <a:solidFill>
                  <a:schemeClr val="tx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- </a:t>
            </a:r>
            <a:r>
              <a:rPr lang="ko-KR" altLang="en-US" sz="2800" dirty="0" err="1" smtClean="0">
                <a:solidFill>
                  <a:schemeClr val="tx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머신러닝을</a:t>
            </a:r>
            <a:r>
              <a:rPr lang="ko-KR" altLang="en-US" sz="2800" dirty="0" smtClean="0">
                <a:solidFill>
                  <a:schemeClr val="tx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통해 데이터 정확도 향상</a:t>
            </a:r>
            <a:endParaRPr lang="ko-KR" altLang="ko-KR" sz="2800" dirty="0">
              <a:solidFill>
                <a:schemeClr val="tx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864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389709" y="758566"/>
            <a:ext cx="11328685" cy="57389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876701" y="575774"/>
            <a:ext cx="3924000" cy="0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819551" y="15240"/>
            <a:ext cx="76470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1.</a:t>
            </a:r>
            <a:r>
              <a:rPr lang="ko-KR" altLang="en-US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주제</a:t>
            </a:r>
            <a:endParaRPr lang="en-US" altLang="ko-KR" sz="800" kern="0" dirty="0">
              <a:solidFill>
                <a:prstClr val="black">
                  <a:lumMod val="50000"/>
                  <a:lumOff val="50000"/>
                </a:prst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21449166">
            <a:off x="287100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3CABF59-2196-45E7-B81E-577C53DE3E86}"/>
              </a:ext>
            </a:extLst>
          </p:cNvPr>
          <p:cNvSpPr/>
          <p:nvPr/>
        </p:nvSpPr>
        <p:spPr>
          <a:xfrm rot="209007">
            <a:off x="11589113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876701" y="1293198"/>
            <a:ext cx="2354988" cy="69437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감정 다이어리</a:t>
            </a:r>
            <a:endParaRPr lang="en-US" altLang="ko-KR" sz="2400" kern="0" dirty="0" smtClean="0">
              <a:ln w="3175">
                <a:noFill/>
              </a:ln>
              <a:solidFill>
                <a:srgbClr val="E7E6E6">
                  <a:lumMod val="25000"/>
                </a:srgb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자유형: 도형 37">
            <a:extLst>
              <a:ext uri="{FF2B5EF4-FFF2-40B4-BE49-F238E27FC236}">
                <a16:creationId xmlns:a16="http://schemas.microsoft.com/office/drawing/2014/main" id="{A3CABF59-2196-45E7-B81E-577C53DE3E86}"/>
              </a:ext>
            </a:extLst>
          </p:cNvPr>
          <p:cNvSpPr/>
          <p:nvPr/>
        </p:nvSpPr>
        <p:spPr>
          <a:xfrm rot="4864038">
            <a:off x="1887579" y="599715"/>
            <a:ext cx="333234" cy="1140840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85" y="2989352"/>
            <a:ext cx="1435772" cy="14357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179" y="2673010"/>
            <a:ext cx="1564730" cy="15647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590" y="3840017"/>
            <a:ext cx="1059353" cy="105935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57307">
            <a:off x="10264498" y="2496920"/>
            <a:ext cx="1093426" cy="109342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048">
            <a:off x="8793186" y="2140653"/>
            <a:ext cx="1222076" cy="122207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3892">
            <a:off x="8859930" y="3565321"/>
            <a:ext cx="1103027" cy="1103027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016" y="2762269"/>
            <a:ext cx="1605757" cy="1605757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219" y="3070645"/>
            <a:ext cx="826771" cy="1042507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632" y="3070645"/>
            <a:ext cx="826771" cy="104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7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389709" y="758566"/>
            <a:ext cx="11328685" cy="57389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876701" y="575774"/>
            <a:ext cx="3924000" cy="0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819551" y="15240"/>
            <a:ext cx="76470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8.</a:t>
            </a:r>
            <a:r>
              <a:rPr lang="ko-KR" altLang="en-US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끝맺음</a:t>
            </a:r>
            <a:endParaRPr lang="en-US" altLang="ko-KR" sz="800" kern="0" dirty="0">
              <a:solidFill>
                <a:prstClr val="black">
                  <a:lumMod val="50000"/>
                  <a:lumOff val="50000"/>
                </a:prst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21449166">
            <a:off x="287100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3CABF59-2196-45E7-B81E-577C53DE3E86}"/>
              </a:ext>
            </a:extLst>
          </p:cNvPr>
          <p:cNvSpPr/>
          <p:nvPr/>
        </p:nvSpPr>
        <p:spPr>
          <a:xfrm rot="209007">
            <a:off x="11589113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4163752" y="2319924"/>
            <a:ext cx="3862145" cy="221815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4800" dirty="0" smtClean="0">
                <a:solidFill>
                  <a:schemeClr val="tx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감사합니다</a:t>
            </a:r>
            <a:r>
              <a:rPr lang="en-US" altLang="ko-KR" sz="4800" dirty="0" smtClean="0">
                <a:solidFill>
                  <a:schemeClr val="tx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  <a:endParaRPr lang="ko-KR" altLang="ko-KR" sz="4800" dirty="0">
              <a:solidFill>
                <a:schemeClr val="tx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20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3691786">
            <a:off x="5879050" y="1667966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6285073" y="5494528"/>
            <a:ext cx="55641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kern="0" dirty="0" err="1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</a:rPr>
              <a:t>Git</a:t>
            </a:r>
            <a:r>
              <a:rPr lang="en-US" altLang="ko-KR" sz="1600" b="1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</a:rPr>
              <a:t>-hub </a:t>
            </a:r>
            <a:r>
              <a:rPr lang="en-US" altLang="ko-KR" sz="1600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hlinkClick r:id="rId3"/>
              </a:rPr>
              <a:t>https://github.com/Gali-Lee/Emotional-Diary</a:t>
            </a:r>
            <a:endParaRPr lang="en-US" altLang="ko-KR" sz="100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3014654" y="5824082"/>
            <a:ext cx="91773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</a:rPr>
              <a:t>Notion  </a:t>
            </a:r>
            <a:r>
              <a:rPr lang="en-US" altLang="ko-KR" sz="16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hlinkClick r:id="rId4"/>
              </a:rPr>
              <a:t>https</a:t>
            </a:r>
            <a:r>
              <a:rPr lang="en-US" altLang="ko-KR" sz="1600" kern="0" dirty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hlinkClick r:id="rId4"/>
              </a:rPr>
              <a:t>://www.notion.so/Emotional-Diary-f6cc70431c894e138e956c678848ed86</a:t>
            </a:r>
            <a:endParaRPr lang="en-US" altLang="ko-KR" sz="100" kern="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60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389709" y="758566"/>
            <a:ext cx="11328685" cy="57389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876701" y="575774"/>
            <a:ext cx="3924000" cy="0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819551" y="15240"/>
            <a:ext cx="76470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2. </a:t>
            </a:r>
            <a:r>
              <a:rPr lang="ko-KR" altLang="en-US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개발환경</a:t>
            </a:r>
            <a:endParaRPr lang="en-US" altLang="ko-KR" sz="800" kern="0" dirty="0">
              <a:solidFill>
                <a:prstClr val="black">
                  <a:lumMod val="50000"/>
                  <a:lumOff val="50000"/>
                </a:prst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876701" y="1606062"/>
            <a:ext cx="4973449" cy="446479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800" b="1" kern="0" dirty="0">
              <a:ln w="3175">
                <a:noFill/>
              </a:ln>
              <a:solidFill>
                <a:srgbClr val="E7E6E6">
                  <a:lumMod val="25000"/>
                </a:srgb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6283536" y="1606062"/>
            <a:ext cx="4973449" cy="446479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4800" b="1" kern="0" dirty="0">
              <a:ln w="3175">
                <a:noFill/>
              </a:ln>
              <a:solidFill>
                <a:srgbClr val="E7E6E6">
                  <a:lumMod val="25000"/>
                </a:srgb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51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3209830">
            <a:off x="10976281" y="5382056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048765" y="1316447"/>
            <a:ext cx="2237757" cy="4679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Front</a:t>
            </a:r>
            <a:endParaRPr lang="ko-KR" altLang="en-US" sz="3200" dirty="0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14366792">
            <a:off x="891251" y="904667"/>
            <a:ext cx="350001" cy="1504414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651381" y="1316447"/>
            <a:ext cx="2237757" cy="4679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Back</a:t>
            </a:r>
            <a:endParaRPr lang="ko-KR" altLang="en-US" sz="3200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330" y="517228"/>
            <a:ext cx="1219478" cy="1219478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470" y="3284734"/>
            <a:ext cx="1163854" cy="110745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726" y="1933111"/>
            <a:ext cx="1242843" cy="1242843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978" y="2329837"/>
            <a:ext cx="2204086" cy="515850"/>
          </a:xfrm>
          <a:prstGeom prst="rect">
            <a:avLst/>
          </a:prstGeom>
        </p:spPr>
      </p:pic>
      <p:pic>
        <p:nvPicPr>
          <p:cNvPr id="35" name="Picture 2" descr="Best Visual Studio Code Extensions. - DEV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425" y="2360875"/>
            <a:ext cx="1633058" cy="918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387" y="2061328"/>
            <a:ext cx="1392848" cy="127417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935" y="4705151"/>
            <a:ext cx="1230923" cy="10390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291" y="4893504"/>
            <a:ext cx="1200043" cy="90003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585" y="3482497"/>
            <a:ext cx="1413499" cy="1060124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01470" y="3773577"/>
            <a:ext cx="1885848" cy="1373563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567" y="4061233"/>
            <a:ext cx="1680061" cy="100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64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876701" y="575774"/>
            <a:ext cx="3924000" cy="0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819551" y="15240"/>
            <a:ext cx="76470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2. </a:t>
            </a:r>
            <a:r>
              <a:rPr lang="ko-KR" altLang="en-US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개발환경</a:t>
            </a:r>
            <a:r>
              <a:rPr lang="en-US" altLang="ko-KR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-</a:t>
            </a:r>
            <a:r>
              <a:rPr lang="ko-KR" altLang="en-US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라이브러리</a:t>
            </a:r>
            <a:endParaRPr lang="en-US" altLang="ko-KR" sz="800" kern="0" dirty="0">
              <a:solidFill>
                <a:prstClr val="black">
                  <a:lumMod val="50000"/>
                  <a:lumOff val="50000"/>
                </a:prst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431657" y="723126"/>
            <a:ext cx="11328685" cy="57389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21449166">
            <a:off x="287100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자유형: 도형 37">
            <a:extLst>
              <a:ext uri="{FF2B5EF4-FFF2-40B4-BE49-F238E27FC236}">
                <a16:creationId xmlns:a16="http://schemas.microsoft.com/office/drawing/2014/main" id="{A3CABF59-2196-45E7-B81E-577C53DE3E86}"/>
              </a:ext>
            </a:extLst>
          </p:cNvPr>
          <p:cNvSpPr/>
          <p:nvPr/>
        </p:nvSpPr>
        <p:spPr>
          <a:xfrm rot="209007">
            <a:off x="11589113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333" y="982707"/>
            <a:ext cx="1242843" cy="1242843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113" y="978477"/>
            <a:ext cx="3305175" cy="3005503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2901" y="887952"/>
            <a:ext cx="20574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0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876701" y="575774"/>
            <a:ext cx="3924000" cy="0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819551" y="15240"/>
            <a:ext cx="76470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2. </a:t>
            </a:r>
            <a:r>
              <a:rPr lang="ko-KR" altLang="en-US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개발환경</a:t>
            </a:r>
            <a:r>
              <a:rPr lang="en-US" altLang="ko-KR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-</a:t>
            </a:r>
            <a:r>
              <a:rPr lang="ko-KR" altLang="en-US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라이브러리</a:t>
            </a:r>
            <a:endParaRPr lang="en-US" altLang="ko-KR" sz="800" kern="0" dirty="0">
              <a:solidFill>
                <a:prstClr val="black">
                  <a:lumMod val="50000"/>
                  <a:lumOff val="50000"/>
                </a:prst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431657" y="723126"/>
            <a:ext cx="11328685" cy="57389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21449166">
            <a:off x="287100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자유형: 도형 37">
            <a:extLst>
              <a:ext uri="{FF2B5EF4-FFF2-40B4-BE49-F238E27FC236}">
                <a16:creationId xmlns:a16="http://schemas.microsoft.com/office/drawing/2014/main" id="{A3CABF59-2196-45E7-B81E-577C53DE3E86}"/>
              </a:ext>
            </a:extLst>
          </p:cNvPr>
          <p:cNvSpPr/>
          <p:nvPr/>
        </p:nvSpPr>
        <p:spPr>
          <a:xfrm rot="209007">
            <a:off x="11589113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81" y="1032044"/>
            <a:ext cx="1230923" cy="103901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561" y="979102"/>
            <a:ext cx="6381620" cy="516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45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876701" y="575774"/>
            <a:ext cx="3924000" cy="0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819551" y="15240"/>
            <a:ext cx="76470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2. </a:t>
            </a:r>
            <a:r>
              <a:rPr lang="ko-KR" altLang="en-US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개발환경</a:t>
            </a:r>
            <a:r>
              <a:rPr lang="en-US" altLang="ko-KR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-</a:t>
            </a:r>
            <a:r>
              <a:rPr lang="ko-KR" altLang="en-US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라이브러리</a:t>
            </a:r>
            <a:endParaRPr lang="en-US" altLang="ko-KR" sz="800" kern="0" dirty="0">
              <a:solidFill>
                <a:prstClr val="black">
                  <a:lumMod val="50000"/>
                  <a:lumOff val="50000"/>
                </a:prst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431657" y="723126"/>
            <a:ext cx="11328685" cy="57389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21449166">
            <a:off x="287100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자유형: 도형 37">
            <a:extLst>
              <a:ext uri="{FF2B5EF4-FFF2-40B4-BE49-F238E27FC236}">
                <a16:creationId xmlns:a16="http://schemas.microsoft.com/office/drawing/2014/main" id="{A3CABF59-2196-45E7-B81E-577C53DE3E86}"/>
              </a:ext>
            </a:extLst>
          </p:cNvPr>
          <p:cNvSpPr/>
          <p:nvPr/>
        </p:nvSpPr>
        <p:spPr>
          <a:xfrm rot="209007">
            <a:off x="11589113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200" y="971620"/>
            <a:ext cx="1392848" cy="127417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111" y="973007"/>
            <a:ext cx="6242535" cy="507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44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876701" y="575774"/>
            <a:ext cx="3924000" cy="0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819551" y="15240"/>
            <a:ext cx="76470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2. </a:t>
            </a:r>
            <a:r>
              <a:rPr lang="ko-KR" altLang="en-US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개발환경</a:t>
            </a:r>
            <a:r>
              <a:rPr lang="en-US" altLang="ko-KR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-</a:t>
            </a:r>
            <a:r>
              <a:rPr lang="ko-KR" altLang="en-US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라이브러리</a:t>
            </a:r>
            <a:endParaRPr lang="en-US" altLang="ko-KR" sz="800" kern="0" dirty="0">
              <a:solidFill>
                <a:prstClr val="black">
                  <a:lumMod val="50000"/>
                  <a:lumOff val="50000"/>
                </a:prst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431657" y="723126"/>
            <a:ext cx="11328685" cy="57389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21449166">
            <a:off x="287100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자유형: 도형 37">
            <a:extLst>
              <a:ext uri="{FF2B5EF4-FFF2-40B4-BE49-F238E27FC236}">
                <a16:creationId xmlns:a16="http://schemas.microsoft.com/office/drawing/2014/main" id="{A3CABF59-2196-45E7-B81E-577C53DE3E86}"/>
              </a:ext>
            </a:extLst>
          </p:cNvPr>
          <p:cNvSpPr/>
          <p:nvPr/>
        </p:nvSpPr>
        <p:spPr>
          <a:xfrm rot="209007">
            <a:off x="11589113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605" y="1025628"/>
            <a:ext cx="7030431" cy="448690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43" y="898953"/>
            <a:ext cx="1858298" cy="122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7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AA9B75F2-3893-4FFE-99D4-C4C3584585B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AC1A7BF-08FE-4E11-A8D3-177D7365FC55}"/>
                </a:ext>
              </a:extLst>
            </p:cNvPr>
            <p:cNvSpPr/>
            <p:nvPr/>
          </p:nvSpPr>
          <p:spPr>
            <a:xfrm>
              <a:off x="0" y="609600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360CF38-C88A-4EEB-BC9F-5C5E29E02641}"/>
                </a:ext>
              </a:extLst>
            </p:cNvPr>
            <p:cNvSpPr/>
            <p:nvPr/>
          </p:nvSpPr>
          <p:spPr>
            <a:xfrm>
              <a:off x="673100" y="0"/>
              <a:ext cx="18000" cy="6858000"/>
            </a:xfrm>
            <a:prstGeom prst="rect">
              <a:avLst/>
            </a:prstGeom>
            <a:solidFill>
              <a:srgbClr val="FF7876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805812-1A4B-47CB-83A8-6FFAEF7EC0E0}"/>
                </a:ext>
              </a:extLst>
            </p:cNvPr>
            <p:cNvSpPr/>
            <p:nvPr/>
          </p:nvSpPr>
          <p:spPr>
            <a:xfrm>
              <a:off x="0" y="1307447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4FAB301-6902-49B5-B892-C9FF71EB2669}"/>
                </a:ext>
              </a:extLst>
            </p:cNvPr>
            <p:cNvSpPr/>
            <p:nvPr/>
          </p:nvSpPr>
          <p:spPr>
            <a:xfrm>
              <a:off x="0" y="2005294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777865E-B086-40E2-84DF-65555700762D}"/>
                </a:ext>
              </a:extLst>
            </p:cNvPr>
            <p:cNvSpPr/>
            <p:nvPr/>
          </p:nvSpPr>
          <p:spPr>
            <a:xfrm>
              <a:off x="0" y="2703141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FE1F03-7C4C-49BD-B6F0-5257A3C81907}"/>
                </a:ext>
              </a:extLst>
            </p:cNvPr>
            <p:cNvSpPr/>
            <p:nvPr/>
          </p:nvSpPr>
          <p:spPr>
            <a:xfrm>
              <a:off x="0" y="3400988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4B525B-6B86-40E1-9EDD-9E3D10384BFC}"/>
                </a:ext>
              </a:extLst>
            </p:cNvPr>
            <p:cNvSpPr/>
            <p:nvPr/>
          </p:nvSpPr>
          <p:spPr>
            <a:xfrm>
              <a:off x="0" y="409883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00E88EE-97E2-47DC-A068-516A6FA0C560}"/>
                </a:ext>
              </a:extLst>
            </p:cNvPr>
            <p:cNvSpPr/>
            <p:nvPr/>
          </p:nvSpPr>
          <p:spPr>
            <a:xfrm>
              <a:off x="0" y="4796682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72272FF-7C40-4679-A3A8-96FC5C66EA3B}"/>
                </a:ext>
              </a:extLst>
            </p:cNvPr>
            <p:cNvSpPr/>
            <p:nvPr/>
          </p:nvSpPr>
          <p:spPr>
            <a:xfrm>
              <a:off x="0" y="5494529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628055C-AAF1-47F2-B963-64207AC1FCFF}"/>
                </a:ext>
              </a:extLst>
            </p:cNvPr>
            <p:cNvSpPr/>
            <p:nvPr/>
          </p:nvSpPr>
          <p:spPr>
            <a:xfrm>
              <a:off x="0" y="6192375"/>
              <a:ext cx="12192000" cy="1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616C13-13B2-4FA8-BAE9-ED83FDA0918E}"/>
              </a:ext>
            </a:extLst>
          </p:cNvPr>
          <p:cNvSpPr/>
          <p:nvPr/>
        </p:nvSpPr>
        <p:spPr>
          <a:xfrm>
            <a:off x="389709" y="758566"/>
            <a:ext cx="11328685" cy="57389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F397074-012D-47C2-85C5-95812B758114}"/>
              </a:ext>
            </a:extLst>
          </p:cNvPr>
          <p:cNvCxnSpPr>
            <a:cxnSpLocks/>
          </p:cNvCxnSpPr>
          <p:nvPr/>
        </p:nvCxnSpPr>
        <p:spPr>
          <a:xfrm>
            <a:off x="876701" y="575774"/>
            <a:ext cx="3924000" cy="0"/>
          </a:xfrm>
          <a:prstGeom prst="line">
            <a:avLst/>
          </a:prstGeom>
          <a:ln w="92075" cap="rnd">
            <a:solidFill>
              <a:srgbClr val="FFC000">
                <a:alpha val="6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8C6DD9F-0B26-48A9-B11F-55A6B5FF6560}"/>
              </a:ext>
            </a:extLst>
          </p:cNvPr>
          <p:cNvSpPr/>
          <p:nvPr/>
        </p:nvSpPr>
        <p:spPr>
          <a:xfrm>
            <a:off x="819551" y="15240"/>
            <a:ext cx="76470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3.</a:t>
            </a:r>
            <a:r>
              <a:rPr lang="ko-KR" altLang="en-US" sz="4000" kern="0" dirty="0" smtClean="0">
                <a:ln w="3175">
                  <a:noFill/>
                </a:ln>
                <a:solidFill>
                  <a:srgbClr val="E7E6E6">
                    <a:lumMod val="25000"/>
                  </a:srgb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일정</a:t>
            </a:r>
            <a:endParaRPr lang="en-US" altLang="ko-KR" sz="800" kern="0" dirty="0">
              <a:solidFill>
                <a:prstClr val="black">
                  <a:lumMod val="50000"/>
                  <a:lumOff val="50000"/>
                </a:prst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86" y="854092"/>
            <a:ext cx="11095529" cy="5499815"/>
          </a:xfrm>
          <a:prstGeom prst="rect">
            <a:avLst/>
          </a:prstGeom>
        </p:spPr>
      </p:pic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EF1659F1-BDC6-4797-AAC3-D9102E8FA417}"/>
              </a:ext>
            </a:extLst>
          </p:cNvPr>
          <p:cNvSpPr/>
          <p:nvPr/>
        </p:nvSpPr>
        <p:spPr>
          <a:xfrm rot="21449166">
            <a:off x="287100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A3CABF59-2196-45E7-B81E-577C53DE3E86}"/>
              </a:ext>
            </a:extLst>
          </p:cNvPr>
          <p:cNvSpPr/>
          <p:nvPr/>
        </p:nvSpPr>
        <p:spPr>
          <a:xfrm rot="209007">
            <a:off x="11589113" y="2786738"/>
            <a:ext cx="350001" cy="1294097"/>
          </a:xfrm>
          <a:custGeom>
            <a:avLst/>
            <a:gdLst>
              <a:gd name="connsiteX0" fmla="*/ 0 w 317500"/>
              <a:gd name="connsiteY0" fmla="*/ 146050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0 w 317500"/>
              <a:gd name="connsiteY24" fmla="*/ 146050 h 1517650"/>
              <a:gd name="connsiteX0" fmla="*/ 14287 w 317500"/>
              <a:gd name="connsiteY0" fmla="*/ 153194 h 1517650"/>
              <a:gd name="connsiteX1" fmla="*/ 0 w 317500"/>
              <a:gd name="connsiteY1" fmla="*/ 146050 h 1517650"/>
              <a:gd name="connsiteX2" fmla="*/ 12700 w 317500"/>
              <a:gd name="connsiteY2" fmla="*/ 241300 h 1517650"/>
              <a:gd name="connsiteX3" fmla="*/ 19050 w 317500"/>
              <a:gd name="connsiteY3" fmla="*/ 1479550 h 1517650"/>
              <a:gd name="connsiteX4" fmla="*/ 76200 w 317500"/>
              <a:gd name="connsiteY4" fmla="*/ 1403350 h 1517650"/>
              <a:gd name="connsiteX5" fmla="*/ 120650 w 317500"/>
              <a:gd name="connsiteY5" fmla="*/ 1479550 h 1517650"/>
              <a:gd name="connsiteX6" fmla="*/ 165100 w 317500"/>
              <a:gd name="connsiteY6" fmla="*/ 1422400 h 1517650"/>
              <a:gd name="connsiteX7" fmla="*/ 190500 w 317500"/>
              <a:gd name="connsiteY7" fmla="*/ 1466850 h 1517650"/>
              <a:gd name="connsiteX8" fmla="*/ 190500 w 317500"/>
              <a:gd name="connsiteY8" fmla="*/ 1403350 h 1517650"/>
              <a:gd name="connsiteX9" fmla="*/ 254000 w 317500"/>
              <a:gd name="connsiteY9" fmla="*/ 1473200 h 1517650"/>
              <a:gd name="connsiteX10" fmla="*/ 273050 w 317500"/>
              <a:gd name="connsiteY10" fmla="*/ 1504950 h 1517650"/>
              <a:gd name="connsiteX11" fmla="*/ 273050 w 317500"/>
              <a:gd name="connsiteY11" fmla="*/ 1447800 h 1517650"/>
              <a:gd name="connsiteX12" fmla="*/ 317500 w 317500"/>
              <a:gd name="connsiteY12" fmla="*/ 1517650 h 1517650"/>
              <a:gd name="connsiteX13" fmla="*/ 317500 w 317500"/>
              <a:gd name="connsiteY13" fmla="*/ 6350 h 1517650"/>
              <a:gd name="connsiteX14" fmla="*/ 285750 w 317500"/>
              <a:gd name="connsiteY14" fmla="*/ 69850 h 1517650"/>
              <a:gd name="connsiteX15" fmla="*/ 260350 w 317500"/>
              <a:gd name="connsiteY15" fmla="*/ 25400 h 1517650"/>
              <a:gd name="connsiteX16" fmla="*/ 247650 w 317500"/>
              <a:gd name="connsiteY16" fmla="*/ 101600 h 1517650"/>
              <a:gd name="connsiteX17" fmla="*/ 196850 w 317500"/>
              <a:gd name="connsiteY17" fmla="*/ 31750 h 1517650"/>
              <a:gd name="connsiteX18" fmla="*/ 203200 w 317500"/>
              <a:gd name="connsiteY18" fmla="*/ 107950 h 1517650"/>
              <a:gd name="connsiteX19" fmla="*/ 152400 w 317500"/>
              <a:gd name="connsiteY19" fmla="*/ 38100 h 1517650"/>
              <a:gd name="connsiteX20" fmla="*/ 139700 w 317500"/>
              <a:gd name="connsiteY20" fmla="*/ 114300 h 1517650"/>
              <a:gd name="connsiteX21" fmla="*/ 50800 w 317500"/>
              <a:gd name="connsiteY21" fmla="*/ 0 h 1517650"/>
              <a:gd name="connsiteX22" fmla="*/ 63500 w 317500"/>
              <a:gd name="connsiteY22" fmla="*/ 69850 h 1517650"/>
              <a:gd name="connsiteX23" fmla="*/ 6350 w 317500"/>
              <a:gd name="connsiteY23" fmla="*/ 0 h 1517650"/>
              <a:gd name="connsiteX24" fmla="*/ 14287 w 317500"/>
              <a:gd name="connsiteY24" fmla="*/ 153194 h 1517650"/>
              <a:gd name="connsiteX0" fmla="*/ 7937 w 311150"/>
              <a:gd name="connsiteY0" fmla="*/ 153194 h 1517650"/>
              <a:gd name="connsiteX1" fmla="*/ 10319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7937 w 311150"/>
              <a:gd name="connsiteY0" fmla="*/ 153194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7937 w 311150"/>
              <a:gd name="connsiteY24" fmla="*/ 153194 h 1517650"/>
              <a:gd name="connsiteX0" fmla="*/ 5902 w 311150"/>
              <a:gd name="connsiteY0" fmla="*/ 136508 h 1517650"/>
              <a:gd name="connsiteX1" fmla="*/ 4213 w 311150"/>
              <a:gd name="connsiteY1" fmla="*/ 184150 h 1517650"/>
              <a:gd name="connsiteX2" fmla="*/ 6350 w 311150"/>
              <a:gd name="connsiteY2" fmla="*/ 241300 h 1517650"/>
              <a:gd name="connsiteX3" fmla="*/ 12700 w 311150"/>
              <a:gd name="connsiteY3" fmla="*/ 1479550 h 1517650"/>
              <a:gd name="connsiteX4" fmla="*/ 69850 w 311150"/>
              <a:gd name="connsiteY4" fmla="*/ 1403350 h 1517650"/>
              <a:gd name="connsiteX5" fmla="*/ 114300 w 311150"/>
              <a:gd name="connsiteY5" fmla="*/ 1479550 h 1517650"/>
              <a:gd name="connsiteX6" fmla="*/ 158750 w 311150"/>
              <a:gd name="connsiteY6" fmla="*/ 1422400 h 1517650"/>
              <a:gd name="connsiteX7" fmla="*/ 184150 w 311150"/>
              <a:gd name="connsiteY7" fmla="*/ 1466850 h 1517650"/>
              <a:gd name="connsiteX8" fmla="*/ 184150 w 311150"/>
              <a:gd name="connsiteY8" fmla="*/ 1403350 h 1517650"/>
              <a:gd name="connsiteX9" fmla="*/ 247650 w 311150"/>
              <a:gd name="connsiteY9" fmla="*/ 1473200 h 1517650"/>
              <a:gd name="connsiteX10" fmla="*/ 266700 w 311150"/>
              <a:gd name="connsiteY10" fmla="*/ 1504950 h 1517650"/>
              <a:gd name="connsiteX11" fmla="*/ 266700 w 311150"/>
              <a:gd name="connsiteY11" fmla="*/ 1447800 h 1517650"/>
              <a:gd name="connsiteX12" fmla="*/ 311150 w 311150"/>
              <a:gd name="connsiteY12" fmla="*/ 1517650 h 1517650"/>
              <a:gd name="connsiteX13" fmla="*/ 311150 w 311150"/>
              <a:gd name="connsiteY13" fmla="*/ 6350 h 1517650"/>
              <a:gd name="connsiteX14" fmla="*/ 279400 w 311150"/>
              <a:gd name="connsiteY14" fmla="*/ 69850 h 1517650"/>
              <a:gd name="connsiteX15" fmla="*/ 254000 w 311150"/>
              <a:gd name="connsiteY15" fmla="*/ 25400 h 1517650"/>
              <a:gd name="connsiteX16" fmla="*/ 241300 w 311150"/>
              <a:gd name="connsiteY16" fmla="*/ 101600 h 1517650"/>
              <a:gd name="connsiteX17" fmla="*/ 190500 w 311150"/>
              <a:gd name="connsiteY17" fmla="*/ 31750 h 1517650"/>
              <a:gd name="connsiteX18" fmla="*/ 196850 w 311150"/>
              <a:gd name="connsiteY18" fmla="*/ 107950 h 1517650"/>
              <a:gd name="connsiteX19" fmla="*/ 146050 w 311150"/>
              <a:gd name="connsiteY19" fmla="*/ 38100 h 1517650"/>
              <a:gd name="connsiteX20" fmla="*/ 133350 w 311150"/>
              <a:gd name="connsiteY20" fmla="*/ 114300 h 1517650"/>
              <a:gd name="connsiteX21" fmla="*/ 44450 w 311150"/>
              <a:gd name="connsiteY21" fmla="*/ 0 h 1517650"/>
              <a:gd name="connsiteX22" fmla="*/ 57150 w 311150"/>
              <a:gd name="connsiteY22" fmla="*/ 69850 h 1517650"/>
              <a:gd name="connsiteX23" fmla="*/ 0 w 311150"/>
              <a:gd name="connsiteY23" fmla="*/ 0 h 1517650"/>
              <a:gd name="connsiteX24" fmla="*/ 5902 w 311150"/>
              <a:gd name="connsiteY24" fmla="*/ 136508 h 1517650"/>
              <a:gd name="connsiteX0" fmla="*/ 1689 w 306937"/>
              <a:gd name="connsiteY0" fmla="*/ 136508 h 1517650"/>
              <a:gd name="connsiteX1" fmla="*/ 0 w 306937"/>
              <a:gd name="connsiteY1" fmla="*/ 184150 h 1517650"/>
              <a:gd name="connsiteX2" fmla="*/ 2137 w 306937"/>
              <a:gd name="connsiteY2" fmla="*/ 241300 h 1517650"/>
              <a:gd name="connsiteX3" fmla="*/ 8487 w 306937"/>
              <a:gd name="connsiteY3" fmla="*/ 1479550 h 1517650"/>
              <a:gd name="connsiteX4" fmla="*/ 65637 w 306937"/>
              <a:gd name="connsiteY4" fmla="*/ 1403350 h 1517650"/>
              <a:gd name="connsiteX5" fmla="*/ 110087 w 306937"/>
              <a:gd name="connsiteY5" fmla="*/ 1479550 h 1517650"/>
              <a:gd name="connsiteX6" fmla="*/ 154537 w 306937"/>
              <a:gd name="connsiteY6" fmla="*/ 1422400 h 1517650"/>
              <a:gd name="connsiteX7" fmla="*/ 179937 w 306937"/>
              <a:gd name="connsiteY7" fmla="*/ 1466850 h 1517650"/>
              <a:gd name="connsiteX8" fmla="*/ 179937 w 306937"/>
              <a:gd name="connsiteY8" fmla="*/ 1403350 h 1517650"/>
              <a:gd name="connsiteX9" fmla="*/ 243437 w 306937"/>
              <a:gd name="connsiteY9" fmla="*/ 1473200 h 1517650"/>
              <a:gd name="connsiteX10" fmla="*/ 262487 w 306937"/>
              <a:gd name="connsiteY10" fmla="*/ 1504950 h 1517650"/>
              <a:gd name="connsiteX11" fmla="*/ 262487 w 306937"/>
              <a:gd name="connsiteY11" fmla="*/ 1447800 h 1517650"/>
              <a:gd name="connsiteX12" fmla="*/ 306937 w 306937"/>
              <a:gd name="connsiteY12" fmla="*/ 1517650 h 1517650"/>
              <a:gd name="connsiteX13" fmla="*/ 306937 w 306937"/>
              <a:gd name="connsiteY13" fmla="*/ 6350 h 1517650"/>
              <a:gd name="connsiteX14" fmla="*/ 275187 w 306937"/>
              <a:gd name="connsiteY14" fmla="*/ 69850 h 1517650"/>
              <a:gd name="connsiteX15" fmla="*/ 249787 w 306937"/>
              <a:gd name="connsiteY15" fmla="*/ 25400 h 1517650"/>
              <a:gd name="connsiteX16" fmla="*/ 237087 w 306937"/>
              <a:gd name="connsiteY16" fmla="*/ 101600 h 1517650"/>
              <a:gd name="connsiteX17" fmla="*/ 186287 w 306937"/>
              <a:gd name="connsiteY17" fmla="*/ 31750 h 1517650"/>
              <a:gd name="connsiteX18" fmla="*/ 192637 w 306937"/>
              <a:gd name="connsiteY18" fmla="*/ 107950 h 1517650"/>
              <a:gd name="connsiteX19" fmla="*/ 141837 w 306937"/>
              <a:gd name="connsiteY19" fmla="*/ 38100 h 1517650"/>
              <a:gd name="connsiteX20" fmla="*/ 129137 w 306937"/>
              <a:gd name="connsiteY20" fmla="*/ 114300 h 1517650"/>
              <a:gd name="connsiteX21" fmla="*/ 40237 w 306937"/>
              <a:gd name="connsiteY21" fmla="*/ 0 h 1517650"/>
              <a:gd name="connsiteX22" fmla="*/ 52937 w 306937"/>
              <a:gd name="connsiteY22" fmla="*/ 69850 h 1517650"/>
              <a:gd name="connsiteX23" fmla="*/ 1893 w 306937"/>
              <a:gd name="connsiteY23" fmla="*/ 5561 h 1517650"/>
              <a:gd name="connsiteX24" fmla="*/ 1689 w 306937"/>
              <a:gd name="connsiteY24" fmla="*/ 136508 h 1517650"/>
              <a:gd name="connsiteX0" fmla="*/ 1689 w 306937"/>
              <a:gd name="connsiteY0" fmla="*/ 130947 h 1512089"/>
              <a:gd name="connsiteX1" fmla="*/ 0 w 306937"/>
              <a:gd name="connsiteY1" fmla="*/ 178589 h 1512089"/>
              <a:gd name="connsiteX2" fmla="*/ 2137 w 306937"/>
              <a:gd name="connsiteY2" fmla="*/ 235739 h 1512089"/>
              <a:gd name="connsiteX3" fmla="*/ 8487 w 306937"/>
              <a:gd name="connsiteY3" fmla="*/ 1473989 h 1512089"/>
              <a:gd name="connsiteX4" fmla="*/ 65637 w 306937"/>
              <a:gd name="connsiteY4" fmla="*/ 1397789 h 1512089"/>
              <a:gd name="connsiteX5" fmla="*/ 110087 w 306937"/>
              <a:gd name="connsiteY5" fmla="*/ 1473989 h 1512089"/>
              <a:gd name="connsiteX6" fmla="*/ 154537 w 306937"/>
              <a:gd name="connsiteY6" fmla="*/ 1416839 h 1512089"/>
              <a:gd name="connsiteX7" fmla="*/ 179937 w 306937"/>
              <a:gd name="connsiteY7" fmla="*/ 1461289 h 1512089"/>
              <a:gd name="connsiteX8" fmla="*/ 179937 w 306937"/>
              <a:gd name="connsiteY8" fmla="*/ 1397789 h 1512089"/>
              <a:gd name="connsiteX9" fmla="*/ 243437 w 306937"/>
              <a:gd name="connsiteY9" fmla="*/ 1467639 h 1512089"/>
              <a:gd name="connsiteX10" fmla="*/ 262487 w 306937"/>
              <a:gd name="connsiteY10" fmla="*/ 1499389 h 1512089"/>
              <a:gd name="connsiteX11" fmla="*/ 262487 w 306937"/>
              <a:gd name="connsiteY11" fmla="*/ 1442239 h 1512089"/>
              <a:gd name="connsiteX12" fmla="*/ 306937 w 306937"/>
              <a:gd name="connsiteY12" fmla="*/ 1512089 h 1512089"/>
              <a:gd name="connsiteX13" fmla="*/ 306937 w 306937"/>
              <a:gd name="connsiteY13" fmla="*/ 789 h 1512089"/>
              <a:gd name="connsiteX14" fmla="*/ 275187 w 306937"/>
              <a:gd name="connsiteY14" fmla="*/ 64289 h 1512089"/>
              <a:gd name="connsiteX15" fmla="*/ 249787 w 306937"/>
              <a:gd name="connsiteY15" fmla="*/ 19839 h 1512089"/>
              <a:gd name="connsiteX16" fmla="*/ 237087 w 306937"/>
              <a:gd name="connsiteY16" fmla="*/ 96039 h 1512089"/>
              <a:gd name="connsiteX17" fmla="*/ 186287 w 306937"/>
              <a:gd name="connsiteY17" fmla="*/ 26189 h 1512089"/>
              <a:gd name="connsiteX18" fmla="*/ 192637 w 306937"/>
              <a:gd name="connsiteY18" fmla="*/ 102389 h 1512089"/>
              <a:gd name="connsiteX19" fmla="*/ 141837 w 306937"/>
              <a:gd name="connsiteY19" fmla="*/ 32539 h 1512089"/>
              <a:gd name="connsiteX20" fmla="*/ 129137 w 306937"/>
              <a:gd name="connsiteY20" fmla="*/ 108739 h 1512089"/>
              <a:gd name="connsiteX21" fmla="*/ 87047 w 306937"/>
              <a:gd name="connsiteY21" fmla="*/ 2782 h 1512089"/>
              <a:gd name="connsiteX22" fmla="*/ 52937 w 306937"/>
              <a:gd name="connsiteY22" fmla="*/ 64289 h 1512089"/>
              <a:gd name="connsiteX23" fmla="*/ 1893 w 306937"/>
              <a:gd name="connsiteY23" fmla="*/ 0 h 1512089"/>
              <a:gd name="connsiteX24" fmla="*/ 1689 w 306937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448 w 305248"/>
              <a:gd name="connsiteY2" fmla="*/ 235739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1651 w 306899"/>
              <a:gd name="connsiteY0" fmla="*/ 130947 h 1512089"/>
              <a:gd name="connsiteX1" fmla="*/ 4033 w 306899"/>
              <a:gd name="connsiteY1" fmla="*/ 184151 h 1512089"/>
              <a:gd name="connsiteX2" fmla="*/ 64 w 306899"/>
              <a:gd name="connsiteY2" fmla="*/ 385908 h 1512089"/>
              <a:gd name="connsiteX3" fmla="*/ 8449 w 306899"/>
              <a:gd name="connsiteY3" fmla="*/ 1473989 h 1512089"/>
              <a:gd name="connsiteX4" fmla="*/ 65599 w 306899"/>
              <a:gd name="connsiteY4" fmla="*/ 1397789 h 1512089"/>
              <a:gd name="connsiteX5" fmla="*/ 110049 w 306899"/>
              <a:gd name="connsiteY5" fmla="*/ 1473989 h 1512089"/>
              <a:gd name="connsiteX6" fmla="*/ 154499 w 306899"/>
              <a:gd name="connsiteY6" fmla="*/ 1416839 h 1512089"/>
              <a:gd name="connsiteX7" fmla="*/ 179899 w 306899"/>
              <a:gd name="connsiteY7" fmla="*/ 1461289 h 1512089"/>
              <a:gd name="connsiteX8" fmla="*/ 179899 w 306899"/>
              <a:gd name="connsiteY8" fmla="*/ 1397789 h 1512089"/>
              <a:gd name="connsiteX9" fmla="*/ 243399 w 306899"/>
              <a:gd name="connsiteY9" fmla="*/ 1467639 h 1512089"/>
              <a:gd name="connsiteX10" fmla="*/ 262449 w 306899"/>
              <a:gd name="connsiteY10" fmla="*/ 1499389 h 1512089"/>
              <a:gd name="connsiteX11" fmla="*/ 262449 w 306899"/>
              <a:gd name="connsiteY11" fmla="*/ 1442239 h 1512089"/>
              <a:gd name="connsiteX12" fmla="*/ 306899 w 306899"/>
              <a:gd name="connsiteY12" fmla="*/ 1512089 h 1512089"/>
              <a:gd name="connsiteX13" fmla="*/ 306899 w 306899"/>
              <a:gd name="connsiteY13" fmla="*/ 789 h 1512089"/>
              <a:gd name="connsiteX14" fmla="*/ 275149 w 306899"/>
              <a:gd name="connsiteY14" fmla="*/ 64289 h 1512089"/>
              <a:gd name="connsiteX15" fmla="*/ 249749 w 306899"/>
              <a:gd name="connsiteY15" fmla="*/ 19839 h 1512089"/>
              <a:gd name="connsiteX16" fmla="*/ 237049 w 306899"/>
              <a:gd name="connsiteY16" fmla="*/ 96039 h 1512089"/>
              <a:gd name="connsiteX17" fmla="*/ 186249 w 306899"/>
              <a:gd name="connsiteY17" fmla="*/ 26189 h 1512089"/>
              <a:gd name="connsiteX18" fmla="*/ 192599 w 306899"/>
              <a:gd name="connsiteY18" fmla="*/ 102389 h 1512089"/>
              <a:gd name="connsiteX19" fmla="*/ 141799 w 306899"/>
              <a:gd name="connsiteY19" fmla="*/ 32539 h 1512089"/>
              <a:gd name="connsiteX20" fmla="*/ 129099 w 306899"/>
              <a:gd name="connsiteY20" fmla="*/ 108739 h 1512089"/>
              <a:gd name="connsiteX21" fmla="*/ 87009 w 306899"/>
              <a:gd name="connsiteY21" fmla="*/ 2782 h 1512089"/>
              <a:gd name="connsiteX22" fmla="*/ 52899 w 306899"/>
              <a:gd name="connsiteY22" fmla="*/ 64289 h 1512089"/>
              <a:gd name="connsiteX23" fmla="*/ 1855 w 306899"/>
              <a:gd name="connsiteY23" fmla="*/ 0 h 1512089"/>
              <a:gd name="connsiteX24" fmla="*/ 1651 w 306899"/>
              <a:gd name="connsiteY24" fmla="*/ 130947 h 1512089"/>
              <a:gd name="connsiteX0" fmla="*/ 0 w 305248"/>
              <a:gd name="connsiteY0" fmla="*/ 130947 h 1512089"/>
              <a:gd name="connsiteX1" fmla="*/ 2382 w 305248"/>
              <a:gd name="connsiteY1" fmla="*/ 184151 h 1512089"/>
              <a:gd name="connsiteX2" fmla="*/ 6554 w 305248"/>
              <a:gd name="connsiteY2" fmla="*/ 391471 h 1512089"/>
              <a:gd name="connsiteX3" fmla="*/ 6798 w 305248"/>
              <a:gd name="connsiteY3" fmla="*/ 1473989 h 1512089"/>
              <a:gd name="connsiteX4" fmla="*/ 63948 w 305248"/>
              <a:gd name="connsiteY4" fmla="*/ 1397789 h 1512089"/>
              <a:gd name="connsiteX5" fmla="*/ 108398 w 305248"/>
              <a:gd name="connsiteY5" fmla="*/ 1473989 h 1512089"/>
              <a:gd name="connsiteX6" fmla="*/ 152848 w 305248"/>
              <a:gd name="connsiteY6" fmla="*/ 1416839 h 1512089"/>
              <a:gd name="connsiteX7" fmla="*/ 178248 w 305248"/>
              <a:gd name="connsiteY7" fmla="*/ 1461289 h 1512089"/>
              <a:gd name="connsiteX8" fmla="*/ 178248 w 305248"/>
              <a:gd name="connsiteY8" fmla="*/ 1397789 h 1512089"/>
              <a:gd name="connsiteX9" fmla="*/ 241748 w 305248"/>
              <a:gd name="connsiteY9" fmla="*/ 1467639 h 1512089"/>
              <a:gd name="connsiteX10" fmla="*/ 260798 w 305248"/>
              <a:gd name="connsiteY10" fmla="*/ 1499389 h 1512089"/>
              <a:gd name="connsiteX11" fmla="*/ 260798 w 305248"/>
              <a:gd name="connsiteY11" fmla="*/ 1442239 h 1512089"/>
              <a:gd name="connsiteX12" fmla="*/ 305248 w 305248"/>
              <a:gd name="connsiteY12" fmla="*/ 1512089 h 1512089"/>
              <a:gd name="connsiteX13" fmla="*/ 305248 w 305248"/>
              <a:gd name="connsiteY13" fmla="*/ 789 h 1512089"/>
              <a:gd name="connsiteX14" fmla="*/ 273498 w 305248"/>
              <a:gd name="connsiteY14" fmla="*/ 64289 h 1512089"/>
              <a:gd name="connsiteX15" fmla="*/ 248098 w 305248"/>
              <a:gd name="connsiteY15" fmla="*/ 19839 h 1512089"/>
              <a:gd name="connsiteX16" fmla="*/ 235398 w 305248"/>
              <a:gd name="connsiteY16" fmla="*/ 96039 h 1512089"/>
              <a:gd name="connsiteX17" fmla="*/ 184598 w 305248"/>
              <a:gd name="connsiteY17" fmla="*/ 26189 h 1512089"/>
              <a:gd name="connsiteX18" fmla="*/ 190948 w 305248"/>
              <a:gd name="connsiteY18" fmla="*/ 102389 h 1512089"/>
              <a:gd name="connsiteX19" fmla="*/ 140148 w 305248"/>
              <a:gd name="connsiteY19" fmla="*/ 32539 h 1512089"/>
              <a:gd name="connsiteX20" fmla="*/ 127448 w 305248"/>
              <a:gd name="connsiteY20" fmla="*/ 108739 h 1512089"/>
              <a:gd name="connsiteX21" fmla="*/ 85358 w 305248"/>
              <a:gd name="connsiteY21" fmla="*/ 2782 h 1512089"/>
              <a:gd name="connsiteX22" fmla="*/ 51248 w 305248"/>
              <a:gd name="connsiteY22" fmla="*/ 64289 h 1512089"/>
              <a:gd name="connsiteX23" fmla="*/ 204 w 305248"/>
              <a:gd name="connsiteY23" fmla="*/ 0 h 1512089"/>
              <a:gd name="connsiteX24" fmla="*/ 0 w 305248"/>
              <a:gd name="connsiteY24" fmla="*/ 130947 h 1512089"/>
              <a:gd name="connsiteX0" fmla="*/ 5902 w 305044"/>
              <a:gd name="connsiteY0" fmla="*/ 103138 h 1512089"/>
              <a:gd name="connsiteX1" fmla="*/ 2178 w 305044"/>
              <a:gd name="connsiteY1" fmla="*/ 184151 h 1512089"/>
              <a:gd name="connsiteX2" fmla="*/ 6350 w 305044"/>
              <a:gd name="connsiteY2" fmla="*/ 391471 h 1512089"/>
              <a:gd name="connsiteX3" fmla="*/ 6594 w 305044"/>
              <a:gd name="connsiteY3" fmla="*/ 1473989 h 1512089"/>
              <a:gd name="connsiteX4" fmla="*/ 63744 w 305044"/>
              <a:gd name="connsiteY4" fmla="*/ 1397789 h 1512089"/>
              <a:gd name="connsiteX5" fmla="*/ 108194 w 305044"/>
              <a:gd name="connsiteY5" fmla="*/ 1473989 h 1512089"/>
              <a:gd name="connsiteX6" fmla="*/ 152644 w 305044"/>
              <a:gd name="connsiteY6" fmla="*/ 1416839 h 1512089"/>
              <a:gd name="connsiteX7" fmla="*/ 178044 w 305044"/>
              <a:gd name="connsiteY7" fmla="*/ 1461289 h 1512089"/>
              <a:gd name="connsiteX8" fmla="*/ 178044 w 305044"/>
              <a:gd name="connsiteY8" fmla="*/ 1397789 h 1512089"/>
              <a:gd name="connsiteX9" fmla="*/ 241544 w 305044"/>
              <a:gd name="connsiteY9" fmla="*/ 1467639 h 1512089"/>
              <a:gd name="connsiteX10" fmla="*/ 260594 w 305044"/>
              <a:gd name="connsiteY10" fmla="*/ 1499389 h 1512089"/>
              <a:gd name="connsiteX11" fmla="*/ 260594 w 305044"/>
              <a:gd name="connsiteY11" fmla="*/ 1442239 h 1512089"/>
              <a:gd name="connsiteX12" fmla="*/ 305044 w 305044"/>
              <a:gd name="connsiteY12" fmla="*/ 1512089 h 1512089"/>
              <a:gd name="connsiteX13" fmla="*/ 305044 w 305044"/>
              <a:gd name="connsiteY13" fmla="*/ 789 h 1512089"/>
              <a:gd name="connsiteX14" fmla="*/ 273294 w 305044"/>
              <a:gd name="connsiteY14" fmla="*/ 64289 h 1512089"/>
              <a:gd name="connsiteX15" fmla="*/ 247894 w 305044"/>
              <a:gd name="connsiteY15" fmla="*/ 19839 h 1512089"/>
              <a:gd name="connsiteX16" fmla="*/ 235194 w 305044"/>
              <a:gd name="connsiteY16" fmla="*/ 96039 h 1512089"/>
              <a:gd name="connsiteX17" fmla="*/ 184394 w 305044"/>
              <a:gd name="connsiteY17" fmla="*/ 26189 h 1512089"/>
              <a:gd name="connsiteX18" fmla="*/ 190744 w 305044"/>
              <a:gd name="connsiteY18" fmla="*/ 102389 h 1512089"/>
              <a:gd name="connsiteX19" fmla="*/ 139944 w 305044"/>
              <a:gd name="connsiteY19" fmla="*/ 32539 h 1512089"/>
              <a:gd name="connsiteX20" fmla="*/ 127244 w 305044"/>
              <a:gd name="connsiteY20" fmla="*/ 108739 h 1512089"/>
              <a:gd name="connsiteX21" fmla="*/ 85154 w 305044"/>
              <a:gd name="connsiteY21" fmla="*/ 2782 h 1512089"/>
              <a:gd name="connsiteX22" fmla="*/ 51044 w 305044"/>
              <a:gd name="connsiteY22" fmla="*/ 64289 h 1512089"/>
              <a:gd name="connsiteX23" fmla="*/ 0 w 305044"/>
              <a:gd name="connsiteY23" fmla="*/ 0 h 1512089"/>
              <a:gd name="connsiteX24" fmla="*/ 5902 w 305044"/>
              <a:gd name="connsiteY24" fmla="*/ 103138 h 1512089"/>
              <a:gd name="connsiteX0" fmla="*/ 3724 w 302866"/>
              <a:gd name="connsiteY0" fmla="*/ 102349 h 1511300"/>
              <a:gd name="connsiteX1" fmla="*/ 0 w 302866"/>
              <a:gd name="connsiteY1" fmla="*/ 183362 h 1511300"/>
              <a:gd name="connsiteX2" fmla="*/ 4172 w 302866"/>
              <a:gd name="connsiteY2" fmla="*/ 390682 h 1511300"/>
              <a:gd name="connsiteX3" fmla="*/ 4416 w 302866"/>
              <a:gd name="connsiteY3" fmla="*/ 1473200 h 1511300"/>
              <a:gd name="connsiteX4" fmla="*/ 61566 w 302866"/>
              <a:gd name="connsiteY4" fmla="*/ 1397000 h 1511300"/>
              <a:gd name="connsiteX5" fmla="*/ 106016 w 302866"/>
              <a:gd name="connsiteY5" fmla="*/ 1473200 h 1511300"/>
              <a:gd name="connsiteX6" fmla="*/ 150466 w 302866"/>
              <a:gd name="connsiteY6" fmla="*/ 1416050 h 1511300"/>
              <a:gd name="connsiteX7" fmla="*/ 175866 w 302866"/>
              <a:gd name="connsiteY7" fmla="*/ 1460500 h 1511300"/>
              <a:gd name="connsiteX8" fmla="*/ 175866 w 302866"/>
              <a:gd name="connsiteY8" fmla="*/ 1397000 h 1511300"/>
              <a:gd name="connsiteX9" fmla="*/ 239366 w 302866"/>
              <a:gd name="connsiteY9" fmla="*/ 1466850 h 1511300"/>
              <a:gd name="connsiteX10" fmla="*/ 258416 w 302866"/>
              <a:gd name="connsiteY10" fmla="*/ 1498600 h 1511300"/>
              <a:gd name="connsiteX11" fmla="*/ 258416 w 302866"/>
              <a:gd name="connsiteY11" fmla="*/ 1441450 h 1511300"/>
              <a:gd name="connsiteX12" fmla="*/ 302866 w 302866"/>
              <a:gd name="connsiteY12" fmla="*/ 1511300 h 1511300"/>
              <a:gd name="connsiteX13" fmla="*/ 302866 w 302866"/>
              <a:gd name="connsiteY13" fmla="*/ 0 h 1511300"/>
              <a:gd name="connsiteX14" fmla="*/ 271116 w 302866"/>
              <a:gd name="connsiteY14" fmla="*/ 63500 h 1511300"/>
              <a:gd name="connsiteX15" fmla="*/ 245716 w 302866"/>
              <a:gd name="connsiteY15" fmla="*/ 19050 h 1511300"/>
              <a:gd name="connsiteX16" fmla="*/ 233016 w 302866"/>
              <a:gd name="connsiteY16" fmla="*/ 95250 h 1511300"/>
              <a:gd name="connsiteX17" fmla="*/ 182216 w 302866"/>
              <a:gd name="connsiteY17" fmla="*/ 25400 h 1511300"/>
              <a:gd name="connsiteX18" fmla="*/ 188566 w 302866"/>
              <a:gd name="connsiteY18" fmla="*/ 101600 h 1511300"/>
              <a:gd name="connsiteX19" fmla="*/ 137766 w 302866"/>
              <a:gd name="connsiteY19" fmla="*/ 31750 h 1511300"/>
              <a:gd name="connsiteX20" fmla="*/ 125066 w 302866"/>
              <a:gd name="connsiteY20" fmla="*/ 107950 h 1511300"/>
              <a:gd name="connsiteX21" fmla="*/ 82976 w 302866"/>
              <a:gd name="connsiteY21" fmla="*/ 1993 h 1511300"/>
              <a:gd name="connsiteX22" fmla="*/ 48866 w 302866"/>
              <a:gd name="connsiteY22" fmla="*/ 63500 h 1511300"/>
              <a:gd name="connsiteX23" fmla="*/ 3928 w 302866"/>
              <a:gd name="connsiteY23" fmla="*/ 4773 h 1511300"/>
              <a:gd name="connsiteX24" fmla="*/ 3724 w 302866"/>
              <a:gd name="connsiteY24" fmla="*/ 102349 h 1511300"/>
              <a:gd name="connsiteX0" fmla="*/ 0 w 299142"/>
              <a:gd name="connsiteY0" fmla="*/ 102349 h 1511300"/>
              <a:gd name="connsiteX1" fmla="*/ 346 w 299142"/>
              <a:gd name="connsiteY1" fmla="*/ 200047 h 1511300"/>
              <a:gd name="connsiteX2" fmla="*/ 448 w 299142"/>
              <a:gd name="connsiteY2" fmla="*/ 390682 h 1511300"/>
              <a:gd name="connsiteX3" fmla="*/ 692 w 299142"/>
              <a:gd name="connsiteY3" fmla="*/ 1473200 h 1511300"/>
              <a:gd name="connsiteX4" fmla="*/ 57842 w 299142"/>
              <a:gd name="connsiteY4" fmla="*/ 1397000 h 1511300"/>
              <a:gd name="connsiteX5" fmla="*/ 102292 w 299142"/>
              <a:gd name="connsiteY5" fmla="*/ 1473200 h 1511300"/>
              <a:gd name="connsiteX6" fmla="*/ 146742 w 299142"/>
              <a:gd name="connsiteY6" fmla="*/ 1416050 h 1511300"/>
              <a:gd name="connsiteX7" fmla="*/ 172142 w 299142"/>
              <a:gd name="connsiteY7" fmla="*/ 1460500 h 1511300"/>
              <a:gd name="connsiteX8" fmla="*/ 172142 w 299142"/>
              <a:gd name="connsiteY8" fmla="*/ 1397000 h 1511300"/>
              <a:gd name="connsiteX9" fmla="*/ 235642 w 299142"/>
              <a:gd name="connsiteY9" fmla="*/ 1466850 h 1511300"/>
              <a:gd name="connsiteX10" fmla="*/ 254692 w 299142"/>
              <a:gd name="connsiteY10" fmla="*/ 1498600 h 1511300"/>
              <a:gd name="connsiteX11" fmla="*/ 254692 w 299142"/>
              <a:gd name="connsiteY11" fmla="*/ 1441450 h 1511300"/>
              <a:gd name="connsiteX12" fmla="*/ 299142 w 299142"/>
              <a:gd name="connsiteY12" fmla="*/ 1511300 h 1511300"/>
              <a:gd name="connsiteX13" fmla="*/ 299142 w 299142"/>
              <a:gd name="connsiteY13" fmla="*/ 0 h 1511300"/>
              <a:gd name="connsiteX14" fmla="*/ 267392 w 299142"/>
              <a:gd name="connsiteY14" fmla="*/ 63500 h 1511300"/>
              <a:gd name="connsiteX15" fmla="*/ 241992 w 299142"/>
              <a:gd name="connsiteY15" fmla="*/ 19050 h 1511300"/>
              <a:gd name="connsiteX16" fmla="*/ 229292 w 299142"/>
              <a:gd name="connsiteY16" fmla="*/ 95250 h 1511300"/>
              <a:gd name="connsiteX17" fmla="*/ 178492 w 299142"/>
              <a:gd name="connsiteY17" fmla="*/ 25400 h 1511300"/>
              <a:gd name="connsiteX18" fmla="*/ 184842 w 299142"/>
              <a:gd name="connsiteY18" fmla="*/ 101600 h 1511300"/>
              <a:gd name="connsiteX19" fmla="*/ 134042 w 299142"/>
              <a:gd name="connsiteY19" fmla="*/ 31750 h 1511300"/>
              <a:gd name="connsiteX20" fmla="*/ 121342 w 299142"/>
              <a:gd name="connsiteY20" fmla="*/ 107950 h 1511300"/>
              <a:gd name="connsiteX21" fmla="*/ 79252 w 299142"/>
              <a:gd name="connsiteY21" fmla="*/ 1993 h 1511300"/>
              <a:gd name="connsiteX22" fmla="*/ 45142 w 299142"/>
              <a:gd name="connsiteY22" fmla="*/ 63500 h 1511300"/>
              <a:gd name="connsiteX23" fmla="*/ 204 w 299142"/>
              <a:gd name="connsiteY23" fmla="*/ 4773 h 1511300"/>
              <a:gd name="connsiteX24" fmla="*/ 0 w 299142"/>
              <a:gd name="connsiteY24" fmla="*/ 102349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99142" h="1511300">
                <a:moveTo>
                  <a:pt x="0" y="102349"/>
                </a:moveTo>
                <a:cubicBezTo>
                  <a:pt x="115" y="134915"/>
                  <a:pt x="231" y="167481"/>
                  <a:pt x="346" y="200047"/>
                </a:cubicBezTo>
                <a:cubicBezTo>
                  <a:pt x="1058" y="219097"/>
                  <a:pt x="-264" y="371632"/>
                  <a:pt x="448" y="390682"/>
                </a:cubicBezTo>
                <a:cubicBezTo>
                  <a:pt x="2565" y="803432"/>
                  <a:pt x="-1425" y="1060450"/>
                  <a:pt x="692" y="1473200"/>
                </a:cubicBezTo>
                <a:lnTo>
                  <a:pt x="57842" y="1397000"/>
                </a:lnTo>
                <a:lnTo>
                  <a:pt x="102292" y="1473200"/>
                </a:lnTo>
                <a:lnTo>
                  <a:pt x="146742" y="1416050"/>
                </a:lnTo>
                <a:lnTo>
                  <a:pt x="172142" y="1460500"/>
                </a:lnTo>
                <a:lnTo>
                  <a:pt x="172142" y="1397000"/>
                </a:lnTo>
                <a:lnTo>
                  <a:pt x="235642" y="1466850"/>
                </a:lnTo>
                <a:lnTo>
                  <a:pt x="254692" y="1498600"/>
                </a:lnTo>
                <a:lnTo>
                  <a:pt x="254692" y="1441450"/>
                </a:lnTo>
                <a:lnTo>
                  <a:pt x="299142" y="1511300"/>
                </a:lnTo>
                <a:lnTo>
                  <a:pt x="299142" y="0"/>
                </a:lnTo>
                <a:lnTo>
                  <a:pt x="267392" y="63500"/>
                </a:lnTo>
                <a:lnTo>
                  <a:pt x="241992" y="19050"/>
                </a:lnTo>
                <a:lnTo>
                  <a:pt x="229292" y="95250"/>
                </a:lnTo>
                <a:lnTo>
                  <a:pt x="178492" y="25400"/>
                </a:lnTo>
                <a:lnTo>
                  <a:pt x="184842" y="101600"/>
                </a:lnTo>
                <a:lnTo>
                  <a:pt x="134042" y="31750"/>
                </a:lnTo>
                <a:lnTo>
                  <a:pt x="121342" y="107950"/>
                </a:lnTo>
                <a:lnTo>
                  <a:pt x="79252" y="1993"/>
                </a:lnTo>
                <a:lnTo>
                  <a:pt x="45142" y="63500"/>
                </a:lnTo>
                <a:lnTo>
                  <a:pt x="204" y="4773"/>
                </a:lnTo>
                <a:lnTo>
                  <a:pt x="0" y="102349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6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83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</TotalTime>
  <Words>579</Words>
  <Application>Microsoft Office PowerPoint</Application>
  <PresentationFormat>와이드스크린</PresentationFormat>
  <Paragraphs>111</Paragraphs>
  <Slides>30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맑은 고딕</vt:lpstr>
      <vt:lpstr>야놀자 야체 B</vt:lpstr>
      <vt:lpstr>휴먼편지체</vt:lpstr>
      <vt:lpstr>Arial</vt:lpstr>
      <vt:lpstr>13_Office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admin</cp:lastModifiedBy>
  <cp:revision>55</cp:revision>
  <dcterms:created xsi:type="dcterms:W3CDTF">2020-09-04T02:15:35Z</dcterms:created>
  <dcterms:modified xsi:type="dcterms:W3CDTF">2020-12-15T11:39:29Z</dcterms:modified>
</cp:coreProperties>
</file>